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256" r:id="rId4"/>
    <p:sldId id="259" r:id="rId5"/>
    <p:sldId id="260" r:id="rId6"/>
    <p:sldId id="261" r:id="rId7"/>
    <p:sldId id="262" r:id="rId8"/>
    <p:sldId id="257" r:id="rId9"/>
    <p:sldId id="258"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82" r:id="rId25"/>
    <p:sldId id="283" r:id="rId26"/>
    <p:sldId id="278" r:id="rId27"/>
    <p:sldId id="279" r:id="rId28"/>
    <p:sldId id="280" r:id="rId29"/>
    <p:sldId id="281"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1260" y="-23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heme" Target="theme/theme1.xml"/><Relationship Id="rId8"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2B36392-EC43-49C6-9DFC-B8BDD395C096}" type="datetimeFigureOut">
              <a:rPr lang="en-US" smtClean="0"/>
              <a:pPr/>
              <a:t>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0E95BC-F3A3-4272-A877-91ABB4CF201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B36392-EC43-49C6-9DFC-B8BDD395C096}" type="datetimeFigureOut">
              <a:rPr lang="en-US" smtClean="0"/>
              <a:pPr/>
              <a:t>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0E95BC-F3A3-4272-A877-91ABB4CF201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B36392-EC43-49C6-9DFC-B8BDD395C096}" type="datetimeFigureOut">
              <a:rPr lang="en-US" smtClean="0"/>
              <a:pPr/>
              <a:t>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0E95BC-F3A3-4272-A877-91ABB4CF2012}"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p>
            <a:fld id="{65AE818A-53EC-48DF-AAC4-51E5AF0B778D}" type="datetimeFigureOut">
              <a:rPr lang="ms-MY" smtClean="0">
                <a:solidFill>
                  <a:prstClr val="black">
                    <a:tint val="75000"/>
                  </a:prstClr>
                </a:solidFill>
              </a:rPr>
              <a:pPr/>
              <a:t>11/01/2018</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22934F89-FAEF-4BA6-925F-12DFFADA394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41919909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65AE818A-53EC-48DF-AAC4-51E5AF0B778D}" type="datetimeFigureOut">
              <a:rPr lang="ms-MY" smtClean="0">
                <a:solidFill>
                  <a:prstClr val="black">
                    <a:tint val="75000"/>
                  </a:prstClr>
                </a:solidFill>
              </a:rPr>
              <a:pPr/>
              <a:t>11/01/2018</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22934F89-FAEF-4BA6-925F-12DFFADA394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401692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AE818A-53EC-48DF-AAC4-51E5AF0B778D}" type="datetimeFigureOut">
              <a:rPr lang="ms-MY" smtClean="0">
                <a:solidFill>
                  <a:prstClr val="black">
                    <a:tint val="75000"/>
                  </a:prstClr>
                </a:solidFill>
              </a:rPr>
              <a:pPr/>
              <a:t>11/01/2018</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22934F89-FAEF-4BA6-925F-12DFFADA394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4145907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4"/>
          <p:cNvSpPr>
            <a:spLocks noGrp="1"/>
          </p:cNvSpPr>
          <p:nvPr>
            <p:ph type="dt" sz="half" idx="10"/>
          </p:nvPr>
        </p:nvSpPr>
        <p:spPr/>
        <p:txBody>
          <a:bodyPr/>
          <a:lstStyle/>
          <a:p>
            <a:fld id="{65AE818A-53EC-48DF-AAC4-51E5AF0B778D}" type="datetimeFigureOut">
              <a:rPr lang="ms-MY" smtClean="0">
                <a:solidFill>
                  <a:prstClr val="black">
                    <a:tint val="75000"/>
                  </a:prstClr>
                </a:solidFill>
              </a:rPr>
              <a:pPr/>
              <a:t>11/01/2018</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22934F89-FAEF-4BA6-925F-12DFFADA394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9840943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6"/>
          <p:cNvSpPr>
            <a:spLocks noGrp="1"/>
          </p:cNvSpPr>
          <p:nvPr>
            <p:ph type="dt" sz="half" idx="10"/>
          </p:nvPr>
        </p:nvSpPr>
        <p:spPr/>
        <p:txBody>
          <a:bodyPr/>
          <a:lstStyle/>
          <a:p>
            <a:fld id="{65AE818A-53EC-48DF-AAC4-51E5AF0B778D}" type="datetimeFigureOut">
              <a:rPr lang="ms-MY" smtClean="0">
                <a:solidFill>
                  <a:prstClr val="black">
                    <a:tint val="75000"/>
                  </a:prstClr>
                </a:solidFill>
              </a:rPr>
              <a:pPr/>
              <a:t>11/01/2018</a:t>
            </a:fld>
            <a:endParaRPr lang="ms-MY">
              <a:solidFill>
                <a:prstClr val="black">
                  <a:tint val="75000"/>
                </a:prstClr>
              </a:solidFill>
            </a:endParaRPr>
          </a:p>
        </p:txBody>
      </p:sp>
      <p:sp>
        <p:nvSpPr>
          <p:cNvPr id="8" name="Footer Placeholder 7"/>
          <p:cNvSpPr>
            <a:spLocks noGrp="1"/>
          </p:cNvSpPr>
          <p:nvPr>
            <p:ph type="ftr" sz="quarter" idx="11"/>
          </p:nvPr>
        </p:nvSpPr>
        <p:spPr/>
        <p:txBody>
          <a:bodyPr/>
          <a:lstStyle/>
          <a:p>
            <a:endParaRPr lang="ms-MY">
              <a:solidFill>
                <a:prstClr val="black">
                  <a:tint val="75000"/>
                </a:prstClr>
              </a:solidFill>
            </a:endParaRPr>
          </a:p>
        </p:txBody>
      </p:sp>
      <p:sp>
        <p:nvSpPr>
          <p:cNvPr id="9" name="Slide Number Placeholder 8"/>
          <p:cNvSpPr>
            <a:spLocks noGrp="1"/>
          </p:cNvSpPr>
          <p:nvPr>
            <p:ph type="sldNum" sz="quarter" idx="12"/>
          </p:nvPr>
        </p:nvSpPr>
        <p:spPr/>
        <p:txBody>
          <a:bodyPr/>
          <a:lstStyle/>
          <a:p>
            <a:fld id="{22934F89-FAEF-4BA6-925F-12DFFADA394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8910047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2"/>
          <p:cNvSpPr>
            <a:spLocks noGrp="1"/>
          </p:cNvSpPr>
          <p:nvPr>
            <p:ph type="dt" sz="half" idx="10"/>
          </p:nvPr>
        </p:nvSpPr>
        <p:spPr/>
        <p:txBody>
          <a:bodyPr/>
          <a:lstStyle/>
          <a:p>
            <a:fld id="{65AE818A-53EC-48DF-AAC4-51E5AF0B778D}" type="datetimeFigureOut">
              <a:rPr lang="ms-MY" smtClean="0">
                <a:solidFill>
                  <a:prstClr val="black">
                    <a:tint val="75000"/>
                  </a:prstClr>
                </a:solidFill>
              </a:rPr>
              <a:pPr/>
              <a:t>11/01/2018</a:t>
            </a:fld>
            <a:endParaRPr lang="ms-MY">
              <a:solidFill>
                <a:prstClr val="black">
                  <a:tint val="75000"/>
                </a:prstClr>
              </a:solidFill>
            </a:endParaRPr>
          </a:p>
        </p:txBody>
      </p:sp>
      <p:sp>
        <p:nvSpPr>
          <p:cNvPr id="4" name="Footer Placeholder 3"/>
          <p:cNvSpPr>
            <a:spLocks noGrp="1"/>
          </p:cNvSpPr>
          <p:nvPr>
            <p:ph type="ftr" sz="quarter" idx="11"/>
          </p:nvPr>
        </p:nvSpPr>
        <p:spPr/>
        <p:txBody>
          <a:bodyPr/>
          <a:lstStyle/>
          <a:p>
            <a:endParaRPr lang="ms-MY">
              <a:solidFill>
                <a:prstClr val="black">
                  <a:tint val="75000"/>
                </a:prstClr>
              </a:solidFill>
            </a:endParaRPr>
          </a:p>
        </p:txBody>
      </p:sp>
      <p:sp>
        <p:nvSpPr>
          <p:cNvPr id="5" name="Slide Number Placeholder 4"/>
          <p:cNvSpPr>
            <a:spLocks noGrp="1"/>
          </p:cNvSpPr>
          <p:nvPr>
            <p:ph type="sldNum" sz="quarter" idx="12"/>
          </p:nvPr>
        </p:nvSpPr>
        <p:spPr/>
        <p:txBody>
          <a:bodyPr/>
          <a:lstStyle/>
          <a:p>
            <a:fld id="{22934F89-FAEF-4BA6-925F-12DFFADA394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045271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AE818A-53EC-48DF-AAC4-51E5AF0B778D}" type="datetimeFigureOut">
              <a:rPr lang="ms-MY" smtClean="0">
                <a:solidFill>
                  <a:prstClr val="black">
                    <a:tint val="75000"/>
                  </a:prstClr>
                </a:solidFill>
              </a:rPr>
              <a:pPr/>
              <a:t>11/01/2018</a:t>
            </a:fld>
            <a:endParaRPr lang="ms-MY">
              <a:solidFill>
                <a:prstClr val="black">
                  <a:tint val="75000"/>
                </a:prstClr>
              </a:solidFill>
            </a:endParaRPr>
          </a:p>
        </p:txBody>
      </p:sp>
      <p:sp>
        <p:nvSpPr>
          <p:cNvPr id="3" name="Footer Placeholder 2"/>
          <p:cNvSpPr>
            <a:spLocks noGrp="1"/>
          </p:cNvSpPr>
          <p:nvPr>
            <p:ph type="ftr" sz="quarter" idx="11"/>
          </p:nvPr>
        </p:nvSpPr>
        <p:spPr/>
        <p:txBody>
          <a:bodyPr/>
          <a:lstStyle/>
          <a:p>
            <a:endParaRPr lang="ms-MY">
              <a:solidFill>
                <a:prstClr val="black">
                  <a:tint val="75000"/>
                </a:prstClr>
              </a:solidFill>
            </a:endParaRPr>
          </a:p>
        </p:txBody>
      </p:sp>
      <p:sp>
        <p:nvSpPr>
          <p:cNvPr id="4" name="Slide Number Placeholder 3"/>
          <p:cNvSpPr>
            <a:spLocks noGrp="1"/>
          </p:cNvSpPr>
          <p:nvPr>
            <p:ph type="sldNum" sz="quarter" idx="12"/>
          </p:nvPr>
        </p:nvSpPr>
        <p:spPr/>
        <p:txBody>
          <a:bodyPr/>
          <a:lstStyle/>
          <a:p>
            <a:fld id="{22934F89-FAEF-4BA6-925F-12DFFADA394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8637062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AE818A-53EC-48DF-AAC4-51E5AF0B778D}" type="datetimeFigureOut">
              <a:rPr lang="ms-MY" smtClean="0">
                <a:solidFill>
                  <a:prstClr val="black">
                    <a:tint val="75000"/>
                  </a:prstClr>
                </a:solidFill>
              </a:rPr>
              <a:pPr/>
              <a:t>11/01/2018</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22934F89-FAEF-4BA6-925F-12DFFADA394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137922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B36392-EC43-49C6-9DFC-B8BDD395C096}" type="datetimeFigureOut">
              <a:rPr lang="en-US" smtClean="0"/>
              <a:pPr/>
              <a:t>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0E95BC-F3A3-4272-A877-91ABB4CF2012}"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AE818A-53EC-48DF-AAC4-51E5AF0B778D}" type="datetimeFigureOut">
              <a:rPr lang="ms-MY" smtClean="0">
                <a:solidFill>
                  <a:prstClr val="black">
                    <a:tint val="75000"/>
                  </a:prstClr>
                </a:solidFill>
              </a:rPr>
              <a:pPr/>
              <a:t>11/01/2018</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22934F89-FAEF-4BA6-925F-12DFFADA394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2221472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65AE818A-53EC-48DF-AAC4-51E5AF0B778D}" type="datetimeFigureOut">
              <a:rPr lang="ms-MY" smtClean="0">
                <a:solidFill>
                  <a:prstClr val="black">
                    <a:tint val="75000"/>
                  </a:prstClr>
                </a:solidFill>
              </a:rPr>
              <a:pPr/>
              <a:t>11/01/2018</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22934F89-FAEF-4BA6-925F-12DFFADA394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15072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65AE818A-53EC-48DF-AAC4-51E5AF0B778D}" type="datetimeFigureOut">
              <a:rPr lang="ms-MY" smtClean="0">
                <a:solidFill>
                  <a:prstClr val="black">
                    <a:tint val="75000"/>
                  </a:prstClr>
                </a:solidFill>
              </a:rPr>
              <a:pPr/>
              <a:t>11/01/2018</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22934F89-FAEF-4BA6-925F-12DFFADA394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2635301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p>
            <a:fld id="{65AE818A-53EC-48DF-AAC4-51E5AF0B778D}" type="datetimeFigureOut">
              <a:rPr lang="ms-MY" smtClean="0">
                <a:solidFill>
                  <a:prstClr val="black">
                    <a:tint val="75000"/>
                  </a:prstClr>
                </a:solidFill>
              </a:rPr>
              <a:pPr/>
              <a:t>11/01/2018</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22934F89-FAEF-4BA6-925F-12DFFADA394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2282202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65AE818A-53EC-48DF-AAC4-51E5AF0B778D}" type="datetimeFigureOut">
              <a:rPr lang="ms-MY" smtClean="0">
                <a:solidFill>
                  <a:prstClr val="black">
                    <a:tint val="75000"/>
                  </a:prstClr>
                </a:solidFill>
              </a:rPr>
              <a:pPr/>
              <a:t>11/01/2018</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22934F89-FAEF-4BA6-925F-12DFFADA394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365093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AE818A-53EC-48DF-AAC4-51E5AF0B778D}" type="datetimeFigureOut">
              <a:rPr lang="ms-MY" smtClean="0">
                <a:solidFill>
                  <a:prstClr val="black">
                    <a:tint val="75000"/>
                  </a:prstClr>
                </a:solidFill>
              </a:rPr>
              <a:pPr/>
              <a:t>11/01/2018</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22934F89-FAEF-4BA6-925F-12DFFADA394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3149495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4"/>
          <p:cNvSpPr>
            <a:spLocks noGrp="1"/>
          </p:cNvSpPr>
          <p:nvPr>
            <p:ph type="dt" sz="half" idx="10"/>
          </p:nvPr>
        </p:nvSpPr>
        <p:spPr/>
        <p:txBody>
          <a:bodyPr/>
          <a:lstStyle/>
          <a:p>
            <a:fld id="{65AE818A-53EC-48DF-AAC4-51E5AF0B778D}" type="datetimeFigureOut">
              <a:rPr lang="ms-MY" smtClean="0">
                <a:solidFill>
                  <a:prstClr val="black">
                    <a:tint val="75000"/>
                  </a:prstClr>
                </a:solidFill>
              </a:rPr>
              <a:pPr/>
              <a:t>11/01/2018</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22934F89-FAEF-4BA6-925F-12DFFADA394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4852428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6"/>
          <p:cNvSpPr>
            <a:spLocks noGrp="1"/>
          </p:cNvSpPr>
          <p:nvPr>
            <p:ph type="dt" sz="half" idx="10"/>
          </p:nvPr>
        </p:nvSpPr>
        <p:spPr/>
        <p:txBody>
          <a:bodyPr/>
          <a:lstStyle/>
          <a:p>
            <a:fld id="{65AE818A-53EC-48DF-AAC4-51E5AF0B778D}" type="datetimeFigureOut">
              <a:rPr lang="ms-MY" smtClean="0">
                <a:solidFill>
                  <a:prstClr val="black">
                    <a:tint val="75000"/>
                  </a:prstClr>
                </a:solidFill>
              </a:rPr>
              <a:pPr/>
              <a:t>11/01/2018</a:t>
            </a:fld>
            <a:endParaRPr lang="ms-MY">
              <a:solidFill>
                <a:prstClr val="black">
                  <a:tint val="75000"/>
                </a:prstClr>
              </a:solidFill>
            </a:endParaRPr>
          </a:p>
        </p:txBody>
      </p:sp>
      <p:sp>
        <p:nvSpPr>
          <p:cNvPr id="8" name="Footer Placeholder 7"/>
          <p:cNvSpPr>
            <a:spLocks noGrp="1"/>
          </p:cNvSpPr>
          <p:nvPr>
            <p:ph type="ftr" sz="quarter" idx="11"/>
          </p:nvPr>
        </p:nvSpPr>
        <p:spPr/>
        <p:txBody>
          <a:bodyPr/>
          <a:lstStyle/>
          <a:p>
            <a:endParaRPr lang="ms-MY">
              <a:solidFill>
                <a:prstClr val="black">
                  <a:tint val="75000"/>
                </a:prstClr>
              </a:solidFill>
            </a:endParaRPr>
          </a:p>
        </p:txBody>
      </p:sp>
      <p:sp>
        <p:nvSpPr>
          <p:cNvPr id="9" name="Slide Number Placeholder 8"/>
          <p:cNvSpPr>
            <a:spLocks noGrp="1"/>
          </p:cNvSpPr>
          <p:nvPr>
            <p:ph type="sldNum" sz="quarter" idx="12"/>
          </p:nvPr>
        </p:nvSpPr>
        <p:spPr/>
        <p:txBody>
          <a:bodyPr/>
          <a:lstStyle/>
          <a:p>
            <a:fld id="{22934F89-FAEF-4BA6-925F-12DFFADA394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4500741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2"/>
          <p:cNvSpPr>
            <a:spLocks noGrp="1"/>
          </p:cNvSpPr>
          <p:nvPr>
            <p:ph type="dt" sz="half" idx="10"/>
          </p:nvPr>
        </p:nvSpPr>
        <p:spPr/>
        <p:txBody>
          <a:bodyPr/>
          <a:lstStyle/>
          <a:p>
            <a:fld id="{65AE818A-53EC-48DF-AAC4-51E5AF0B778D}" type="datetimeFigureOut">
              <a:rPr lang="ms-MY" smtClean="0">
                <a:solidFill>
                  <a:prstClr val="black">
                    <a:tint val="75000"/>
                  </a:prstClr>
                </a:solidFill>
              </a:rPr>
              <a:pPr/>
              <a:t>11/01/2018</a:t>
            </a:fld>
            <a:endParaRPr lang="ms-MY">
              <a:solidFill>
                <a:prstClr val="black">
                  <a:tint val="75000"/>
                </a:prstClr>
              </a:solidFill>
            </a:endParaRPr>
          </a:p>
        </p:txBody>
      </p:sp>
      <p:sp>
        <p:nvSpPr>
          <p:cNvPr id="4" name="Footer Placeholder 3"/>
          <p:cNvSpPr>
            <a:spLocks noGrp="1"/>
          </p:cNvSpPr>
          <p:nvPr>
            <p:ph type="ftr" sz="quarter" idx="11"/>
          </p:nvPr>
        </p:nvSpPr>
        <p:spPr/>
        <p:txBody>
          <a:bodyPr/>
          <a:lstStyle/>
          <a:p>
            <a:endParaRPr lang="ms-MY">
              <a:solidFill>
                <a:prstClr val="black">
                  <a:tint val="75000"/>
                </a:prstClr>
              </a:solidFill>
            </a:endParaRPr>
          </a:p>
        </p:txBody>
      </p:sp>
      <p:sp>
        <p:nvSpPr>
          <p:cNvPr id="5" name="Slide Number Placeholder 4"/>
          <p:cNvSpPr>
            <a:spLocks noGrp="1"/>
          </p:cNvSpPr>
          <p:nvPr>
            <p:ph type="sldNum" sz="quarter" idx="12"/>
          </p:nvPr>
        </p:nvSpPr>
        <p:spPr/>
        <p:txBody>
          <a:bodyPr/>
          <a:lstStyle/>
          <a:p>
            <a:fld id="{22934F89-FAEF-4BA6-925F-12DFFADA394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5569814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AE818A-53EC-48DF-AAC4-51E5AF0B778D}" type="datetimeFigureOut">
              <a:rPr lang="ms-MY" smtClean="0">
                <a:solidFill>
                  <a:prstClr val="black">
                    <a:tint val="75000"/>
                  </a:prstClr>
                </a:solidFill>
              </a:rPr>
              <a:pPr/>
              <a:t>11/01/2018</a:t>
            </a:fld>
            <a:endParaRPr lang="ms-MY">
              <a:solidFill>
                <a:prstClr val="black">
                  <a:tint val="75000"/>
                </a:prstClr>
              </a:solidFill>
            </a:endParaRPr>
          </a:p>
        </p:txBody>
      </p:sp>
      <p:sp>
        <p:nvSpPr>
          <p:cNvPr id="3" name="Footer Placeholder 2"/>
          <p:cNvSpPr>
            <a:spLocks noGrp="1"/>
          </p:cNvSpPr>
          <p:nvPr>
            <p:ph type="ftr" sz="quarter" idx="11"/>
          </p:nvPr>
        </p:nvSpPr>
        <p:spPr/>
        <p:txBody>
          <a:bodyPr/>
          <a:lstStyle/>
          <a:p>
            <a:endParaRPr lang="ms-MY">
              <a:solidFill>
                <a:prstClr val="black">
                  <a:tint val="75000"/>
                </a:prstClr>
              </a:solidFill>
            </a:endParaRPr>
          </a:p>
        </p:txBody>
      </p:sp>
      <p:sp>
        <p:nvSpPr>
          <p:cNvPr id="4" name="Slide Number Placeholder 3"/>
          <p:cNvSpPr>
            <a:spLocks noGrp="1"/>
          </p:cNvSpPr>
          <p:nvPr>
            <p:ph type="sldNum" sz="quarter" idx="12"/>
          </p:nvPr>
        </p:nvSpPr>
        <p:spPr/>
        <p:txBody>
          <a:bodyPr/>
          <a:lstStyle/>
          <a:p>
            <a:fld id="{22934F89-FAEF-4BA6-925F-12DFFADA394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678614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2B36392-EC43-49C6-9DFC-B8BDD395C096}" type="datetimeFigureOut">
              <a:rPr lang="en-US" smtClean="0"/>
              <a:pPr/>
              <a:t>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0E95BC-F3A3-4272-A877-91ABB4CF2012}"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AE818A-53EC-48DF-AAC4-51E5AF0B778D}" type="datetimeFigureOut">
              <a:rPr lang="ms-MY" smtClean="0">
                <a:solidFill>
                  <a:prstClr val="black">
                    <a:tint val="75000"/>
                  </a:prstClr>
                </a:solidFill>
              </a:rPr>
              <a:pPr/>
              <a:t>11/01/2018</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22934F89-FAEF-4BA6-925F-12DFFADA394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0760287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AE818A-53EC-48DF-AAC4-51E5AF0B778D}" type="datetimeFigureOut">
              <a:rPr lang="ms-MY" smtClean="0">
                <a:solidFill>
                  <a:prstClr val="black">
                    <a:tint val="75000"/>
                  </a:prstClr>
                </a:solidFill>
              </a:rPr>
              <a:pPr/>
              <a:t>11/01/2018</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22934F89-FAEF-4BA6-925F-12DFFADA394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715589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65AE818A-53EC-48DF-AAC4-51E5AF0B778D}" type="datetimeFigureOut">
              <a:rPr lang="ms-MY" smtClean="0">
                <a:solidFill>
                  <a:prstClr val="black">
                    <a:tint val="75000"/>
                  </a:prstClr>
                </a:solidFill>
              </a:rPr>
              <a:pPr/>
              <a:t>11/01/2018</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22934F89-FAEF-4BA6-925F-12DFFADA394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974408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65AE818A-53EC-48DF-AAC4-51E5AF0B778D}" type="datetimeFigureOut">
              <a:rPr lang="ms-MY" smtClean="0">
                <a:solidFill>
                  <a:prstClr val="black">
                    <a:tint val="75000"/>
                  </a:prstClr>
                </a:solidFill>
              </a:rPr>
              <a:pPr/>
              <a:t>11/01/2018</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22934F89-FAEF-4BA6-925F-12DFFADA394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1027695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2B36392-EC43-49C6-9DFC-B8BDD395C096}" type="datetimeFigureOut">
              <a:rPr lang="en-US" smtClean="0"/>
              <a:pPr/>
              <a:t>1/11/2018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0E95BC-F3A3-4272-A877-91ABB4CF201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2B36392-EC43-49C6-9DFC-B8BDD395C096}" type="datetimeFigureOut">
              <a:rPr lang="en-US" smtClean="0"/>
              <a:pPr/>
              <a:t>1/11/2018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0E95BC-F3A3-4272-A877-91ABB4CF201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2B36392-EC43-49C6-9DFC-B8BDD395C096}" type="datetimeFigureOut">
              <a:rPr lang="en-US" smtClean="0"/>
              <a:pPr/>
              <a:t>1/11/2018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0E95BC-F3A3-4272-A877-91ABB4CF201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B36392-EC43-49C6-9DFC-B8BDD395C096}" type="datetimeFigureOut">
              <a:rPr lang="en-US" smtClean="0"/>
              <a:pPr/>
              <a:t>1/11/2018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0E95BC-F3A3-4272-A877-91ABB4CF201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B36392-EC43-49C6-9DFC-B8BDD395C096}" type="datetimeFigureOut">
              <a:rPr lang="en-US" smtClean="0"/>
              <a:pPr/>
              <a:t>1/11/2018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0E95BC-F3A3-4272-A877-91ABB4CF201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B36392-EC43-49C6-9DFC-B8BDD395C096}" type="datetimeFigureOut">
              <a:rPr lang="en-US" smtClean="0"/>
              <a:pPr/>
              <a:t>1/11/2018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0E95BC-F3A3-4272-A877-91ABB4CF201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B36392-EC43-49C6-9DFC-B8BDD395C096}" type="datetimeFigureOut">
              <a:rPr lang="en-US" smtClean="0"/>
              <a:pPr/>
              <a:t>1/11/2018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0E95BC-F3A3-4272-A877-91ABB4CF201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AE818A-53EC-48DF-AAC4-51E5AF0B778D}" type="datetimeFigureOut">
              <a:rPr lang="ms-MY" smtClean="0">
                <a:solidFill>
                  <a:prstClr val="black">
                    <a:tint val="75000"/>
                  </a:prstClr>
                </a:solidFill>
              </a:rPr>
              <a:pPr/>
              <a:t>11/01/2018</a:t>
            </a:fld>
            <a:endParaRPr lang="ms-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934F89-FAEF-4BA6-925F-12DFFADA394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7693208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AE818A-53EC-48DF-AAC4-51E5AF0B778D}" type="datetimeFigureOut">
              <a:rPr lang="ms-MY" smtClean="0">
                <a:solidFill>
                  <a:prstClr val="black">
                    <a:tint val="75000"/>
                  </a:prstClr>
                </a:solidFill>
              </a:rPr>
              <a:pPr/>
              <a:t>11/01/2018</a:t>
            </a:fld>
            <a:endParaRPr lang="ms-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934F89-FAEF-4BA6-925F-12DFFADA394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95107628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1499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1250"/>
            <a:ext cx="9129010" cy="6858000"/>
          </a:xfrm>
          <a:prstGeom prst="rect">
            <a:avLst/>
          </a:prstGeom>
          <a:noFill/>
          <a:ln w="9525">
            <a:noFill/>
            <a:miter lim="800000"/>
            <a:headEnd/>
            <a:tailEnd/>
          </a:ln>
          <a:effectLst/>
        </p:spPr>
      </p:pic>
      <p:sp>
        <p:nvSpPr>
          <p:cNvPr id="3" name="Rectangle 2"/>
          <p:cNvSpPr/>
          <p:nvPr/>
        </p:nvSpPr>
        <p:spPr>
          <a:xfrm>
            <a:off x="228600" y="229816"/>
            <a:ext cx="8679107"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Makana</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Haram</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ounded Rectangle 3"/>
          <p:cNvSpPr/>
          <p:nvPr/>
        </p:nvSpPr>
        <p:spPr>
          <a:xfrm>
            <a:off x="1907704" y="2707196"/>
            <a:ext cx="6544517" cy="2161964"/>
          </a:xfrm>
          <a:prstGeom prst="roundRect">
            <a:avLst>
              <a:gd name="adj" fmla="val 0"/>
            </a:avLst>
          </a:prstGeom>
          <a:ln/>
        </p:spPr>
        <p:style>
          <a:lnRef idx="0">
            <a:schemeClr val="accent5"/>
          </a:lnRef>
          <a:fillRef idx="3">
            <a:schemeClr val="accent5"/>
          </a:fillRef>
          <a:effectRef idx="3">
            <a:schemeClr val="accent5"/>
          </a:effectRef>
          <a:fontRef idx="minor">
            <a:schemeClr val="lt1"/>
          </a:fontRef>
        </p:style>
        <p:txBody>
          <a:bodyPr anchor="ctr"/>
          <a:lstStyle/>
          <a:p>
            <a:pPr>
              <a:defRPr/>
            </a:pPr>
            <a:r>
              <a:rPr lang="en-US" sz="24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cs typeface="Arial" charset="0"/>
              </a:rPr>
              <a:t>- </a:t>
            </a:r>
            <a:r>
              <a:rPr lang="en-US" sz="24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cs typeface="Arial" charset="0"/>
              </a:rPr>
              <a:t>Bangkai</a:t>
            </a:r>
            <a:r>
              <a:rPr lang="en-US" sz="24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cs typeface="Arial" charset="0"/>
              </a:rPr>
              <a:t>, </a:t>
            </a:r>
          </a:p>
          <a:p>
            <a:pPr>
              <a:defRPr/>
            </a:pPr>
            <a:r>
              <a:rPr lang="en-US" sz="24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cs typeface="Arial" charset="0"/>
              </a:rPr>
              <a:t>- </a:t>
            </a:r>
            <a:r>
              <a:rPr lang="en-US" sz="2400" b="1"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cs typeface="Arial" charset="0"/>
              </a:rPr>
              <a:t>D</a:t>
            </a:r>
            <a:r>
              <a:rPr lang="en-US" sz="24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cs typeface="Arial" charset="0"/>
              </a:rPr>
              <a:t>arah</a:t>
            </a:r>
            <a:r>
              <a:rPr lang="en-US" sz="24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cs typeface="Arial" charset="0"/>
              </a:rPr>
              <a:t> yang </a:t>
            </a:r>
            <a:r>
              <a:rPr lang="en-US" sz="24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cs typeface="Arial" charset="0"/>
              </a:rPr>
              <a:t>mengalir</a:t>
            </a:r>
            <a:r>
              <a:rPr lang="en-US" sz="24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cs typeface="Arial" charset="0"/>
              </a:rPr>
              <a:t>, </a:t>
            </a:r>
          </a:p>
          <a:p>
            <a:pPr>
              <a:defRPr/>
            </a:pPr>
            <a:r>
              <a:rPr lang="en-US" sz="24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cs typeface="Arial" charset="0"/>
              </a:rPr>
              <a:t>- </a:t>
            </a:r>
            <a:r>
              <a:rPr lang="en-US" sz="24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cs typeface="Arial" charset="0"/>
              </a:rPr>
              <a:t>Daging</a:t>
            </a:r>
            <a:r>
              <a:rPr lang="en-US" sz="24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cs typeface="Arial" charset="0"/>
              </a:rPr>
              <a:t> </a:t>
            </a:r>
            <a:r>
              <a:rPr lang="en-US" sz="24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cs typeface="Arial" charset="0"/>
              </a:rPr>
              <a:t>khinzir</a:t>
            </a:r>
            <a:r>
              <a:rPr lang="en-US" sz="24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cs typeface="Arial" charset="0"/>
              </a:rPr>
              <a:t>, </a:t>
            </a:r>
          </a:p>
          <a:p>
            <a:pPr>
              <a:defRPr/>
            </a:pPr>
            <a:r>
              <a:rPr lang="en-US" sz="24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cs typeface="Arial" charset="0"/>
              </a:rPr>
              <a:t>- </a:t>
            </a:r>
            <a:r>
              <a:rPr lang="en-US" sz="24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cs typeface="Arial" charset="0"/>
              </a:rPr>
              <a:t>Binatang</a:t>
            </a:r>
            <a:r>
              <a:rPr lang="en-US" sz="24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cs typeface="Arial" charset="0"/>
              </a:rPr>
              <a:t> yang </a:t>
            </a:r>
            <a:r>
              <a:rPr lang="en-US" sz="24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cs typeface="Arial" charset="0"/>
              </a:rPr>
              <a:t>disembelih</a:t>
            </a:r>
            <a:r>
              <a:rPr lang="en-US" sz="24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cs typeface="Arial" charset="0"/>
              </a:rPr>
              <a:t> </a:t>
            </a:r>
            <a:r>
              <a:rPr lang="en-US" sz="24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cs typeface="Arial" charset="0"/>
              </a:rPr>
              <a:t>tidak</a:t>
            </a:r>
            <a:r>
              <a:rPr lang="en-US" sz="24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cs typeface="Arial" charset="0"/>
              </a:rPr>
              <a:t> </a:t>
            </a:r>
            <a:r>
              <a:rPr lang="en-US" sz="24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cs typeface="Arial" charset="0"/>
              </a:rPr>
              <a:t>mengikut</a:t>
            </a:r>
            <a:r>
              <a:rPr lang="en-US" sz="24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cs typeface="Arial" charset="0"/>
              </a:rPr>
              <a:t> </a:t>
            </a:r>
            <a:r>
              <a:rPr lang="en-US" sz="24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cs typeface="Arial" charset="0"/>
              </a:rPr>
              <a:t>syara</a:t>
            </a:r>
            <a:r>
              <a:rPr lang="en-US" sz="24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cs typeface="Arial" charset="0"/>
              </a:rPr>
              <a:t>’</a:t>
            </a:r>
          </a:p>
          <a:p>
            <a:pPr>
              <a:defRPr/>
            </a:pPr>
            <a:r>
              <a:rPr lang="en-US" sz="24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cs typeface="Arial" charset="0"/>
              </a:rPr>
              <a:t>- </a:t>
            </a:r>
            <a:r>
              <a:rPr lang="en-US" sz="24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cs typeface="Arial" charset="0"/>
              </a:rPr>
              <a:t>Minuman</a:t>
            </a:r>
            <a:r>
              <a:rPr lang="en-US" sz="24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cs typeface="Arial" charset="0"/>
              </a:rPr>
              <a:t> yang </a:t>
            </a:r>
            <a:r>
              <a:rPr lang="en-US" sz="2400" b="1"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cs typeface="Arial" charset="0"/>
              </a:rPr>
              <a:t>m</a:t>
            </a:r>
            <a:r>
              <a:rPr lang="en-US" sz="24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cs typeface="Arial" charset="0"/>
              </a:rPr>
              <a:t>emabukkan</a:t>
            </a:r>
            <a:endParaRPr lang="en-US" sz="24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cs typeface="Arial" charset="0"/>
            </a:endParaRPr>
          </a:p>
        </p:txBody>
      </p:sp>
      <p:sp>
        <p:nvSpPr>
          <p:cNvPr id="5" name="Rounded Rectangle 4"/>
          <p:cNvSpPr/>
          <p:nvPr/>
        </p:nvSpPr>
        <p:spPr>
          <a:xfrm>
            <a:off x="942693" y="2028292"/>
            <a:ext cx="4938192" cy="792088"/>
          </a:xfrm>
          <a:prstGeom prst="roundRect">
            <a:avLst>
              <a:gd name="adj" fmla="val 0"/>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Diharamkan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oleh</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Syarak</a:t>
            </a:r>
            <a:endPar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6-Point Star 5"/>
          <p:cNvSpPr/>
          <p:nvPr/>
        </p:nvSpPr>
        <p:spPr>
          <a:xfrm>
            <a:off x="611560" y="1844824"/>
            <a:ext cx="575314" cy="636476"/>
          </a:xfrm>
          <a:prstGeom prst="star6">
            <a:avLst/>
          </a:prstGeom>
          <a:solidFill>
            <a:srgbClr val="92D050"/>
          </a:solidFill>
          <a:ln>
            <a:solidFill>
              <a:schemeClr val="tx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646540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1250"/>
            <a:ext cx="9129010" cy="6858000"/>
          </a:xfrm>
          <a:prstGeom prst="rect">
            <a:avLst/>
          </a:prstGeom>
          <a:noFill/>
          <a:ln w="9525">
            <a:noFill/>
            <a:miter lim="800000"/>
            <a:headEnd/>
            <a:tailEnd/>
          </a:ln>
          <a:effectLst/>
        </p:spPr>
      </p:pic>
      <p:sp>
        <p:nvSpPr>
          <p:cNvPr id="3" name="Rectangle 2"/>
          <p:cNvSpPr/>
          <p:nvPr/>
        </p:nvSpPr>
        <p:spPr>
          <a:xfrm>
            <a:off x="14514" y="-14480"/>
            <a:ext cx="8977086" cy="1015663"/>
          </a:xfrm>
          <a:prstGeom prst="rect">
            <a:avLst/>
          </a:prstGeom>
        </p:spPr>
        <p:txBody>
          <a:bodyPr wrap="square">
            <a:spAutoFit/>
          </a:bodyPr>
          <a:lstStyle/>
          <a:p>
            <a:pPr algn="ctr" fontAlgn="auto">
              <a:spcBef>
                <a:spcPts val="0"/>
              </a:spcBef>
              <a:spcAft>
                <a:spcPts val="0"/>
              </a:spcAft>
              <a:defRPr/>
            </a:pPr>
            <a:r>
              <a:rPr lang="en-US" sz="3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Firman</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3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Taala</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Surah Al </a:t>
            </a:r>
            <a:r>
              <a:rPr lang="en-US" sz="3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Maaidah</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Ayat</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 </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3</a:t>
            </a:r>
            <a:endParaRPr lang="en-US" sz="3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ectangle 1"/>
          <p:cNvSpPr>
            <a:spLocks noChangeArrowheads="1"/>
          </p:cNvSpPr>
          <p:nvPr/>
        </p:nvSpPr>
        <p:spPr bwMode="auto">
          <a:xfrm>
            <a:off x="0" y="3635276"/>
            <a:ext cx="9144000" cy="3046988"/>
          </a:xfrm>
          <a:prstGeom prst="rect">
            <a:avLst/>
          </a:prstGeom>
          <a:solidFill>
            <a:schemeClr val="bg1"/>
          </a:solidFill>
          <a:ln>
            <a:solidFill>
              <a:schemeClr val="tx1"/>
            </a:solidFill>
            <a:headEnd/>
            <a:tailEnd/>
          </a:ln>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algn="ctr"/>
            <a:r>
              <a:rPr lang="ms-MY" sz="2400" i="1" dirty="0">
                <a:solidFill>
                  <a:schemeClr val="tx1"/>
                </a:solidFill>
              </a:rPr>
              <a:t>“Diharamkan kepada kamu (memakan) bangkai, darah yang mengalir, daging babi, binatang yang disembelih kerana yang lain dari Allah, yang mati tercekik, yang mati dipukul, yang mati jatuh dari tempat yang tinggi, yang mati ditanduk, yang mati dimakan binatang buas, kecuali yang sempat kamu sembelih (sebelum habis nyawanya) dan yang disembelih atas nama berhala, dan (diharamkan juga) kamu menengok nasib dengan undi batang-batang anak panah. Yang demikian itu adalah perbuatan fasik……” .</a:t>
            </a:r>
            <a:endParaRPr lang="en-MY" sz="2400" dirty="0">
              <a:solidFill>
                <a:schemeClr val="tx1"/>
              </a:solidFill>
            </a:endParaRPr>
          </a:p>
        </p:txBody>
      </p:sp>
      <p:sp>
        <p:nvSpPr>
          <p:cNvPr id="5" name="Rectangle 4"/>
          <p:cNvSpPr/>
          <p:nvPr/>
        </p:nvSpPr>
        <p:spPr>
          <a:xfrm>
            <a:off x="0" y="1052736"/>
            <a:ext cx="9144000" cy="2677656"/>
          </a:xfrm>
          <a:prstGeom prst="rect">
            <a:avLst/>
          </a:prstGeom>
          <a:solidFill>
            <a:schemeClr val="bg1">
              <a:lumMod val="65000"/>
              <a:alpha val="66000"/>
            </a:schemeClr>
          </a:solidFill>
        </p:spPr>
        <p:txBody>
          <a:bodyPr wrap="square">
            <a:spAutoFit/>
          </a:bodyPr>
          <a:lstStyle/>
          <a:p>
            <a:pPr algn="ctr" rtl="1"/>
            <a:r>
              <a:rPr lang="ar-SA" sz="42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حُرِّمَتْ عَلَيْكُمُ الْمَيْتَةُ وَالدَّمُ وَلَحْمُ الْخِنزِيرِ وَمَا أُهِلَّ لِغَيْرِ اللَّهِ بِهِ وَالْمُنْخَنِقَةُ وَالْمَوْقُوذَةُ وَالْمُتَرَدِّيَةُ وَالنَّطِيحَةُ وَمَا أَكَلَ السَّبُعُ إِلَّا مَا ذَكَّيْتُمْ وَمَا ذُبِحَ عَلَى النُّصُبِ وَأَن تَسْتَقْسِمُوا بِالْأَزْلَامِ ۚ ذَٰلِكُمْ فِسْقٌ </a:t>
            </a:r>
            <a:r>
              <a:rPr lang="ar-SA" sz="42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a:t>
            </a:r>
            <a:endParaRPr lang="ms-MY" sz="42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endParaRPr>
          </a:p>
        </p:txBody>
      </p:sp>
    </p:spTree>
    <p:extLst>
      <p:ext uri="{BB962C8B-B14F-4D97-AF65-F5344CB8AC3E}">
        <p14:creationId xmlns:p14="http://schemas.microsoft.com/office/powerpoint/2010/main" val="40646540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1250"/>
            <a:ext cx="9129010" cy="6858000"/>
          </a:xfrm>
          <a:prstGeom prst="rect">
            <a:avLst/>
          </a:prstGeom>
          <a:noFill/>
          <a:ln w="9525">
            <a:noFill/>
            <a:miter lim="800000"/>
            <a:headEnd/>
            <a:tailEnd/>
          </a:ln>
          <a:effectLst/>
        </p:spPr>
      </p:pic>
      <p:sp>
        <p:nvSpPr>
          <p:cNvPr id="3" name="Rectangle 2"/>
          <p:cNvSpPr/>
          <p:nvPr/>
        </p:nvSpPr>
        <p:spPr>
          <a:xfrm>
            <a:off x="14514" y="61720"/>
            <a:ext cx="8977086" cy="1015663"/>
          </a:xfrm>
          <a:prstGeom prst="rect">
            <a:avLst/>
          </a:prstGeom>
        </p:spPr>
        <p:txBody>
          <a:bodyPr wrap="square">
            <a:spAutoFit/>
          </a:bodyPr>
          <a:lstStyle/>
          <a:p>
            <a:pPr algn="ctr" fontAlgn="auto">
              <a:spcBef>
                <a:spcPts val="0"/>
              </a:spcBef>
              <a:spcAft>
                <a:spcPts val="0"/>
              </a:spcAft>
              <a:defRPr/>
            </a:pPr>
            <a:r>
              <a:rPr lang="en-US" sz="3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Firman</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3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Taala</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Surah Al </a:t>
            </a:r>
            <a:r>
              <a:rPr lang="en-US" sz="3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Maaidah</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Ayat</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 </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90</a:t>
            </a:r>
            <a:endParaRPr lang="en-US" sz="3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0" y="1560984"/>
            <a:ext cx="9144000" cy="2308324"/>
          </a:xfrm>
          <a:prstGeom prst="rect">
            <a:avLst/>
          </a:prstGeom>
          <a:solidFill>
            <a:schemeClr val="bg1">
              <a:lumMod val="65000"/>
              <a:alpha val="66000"/>
            </a:schemeClr>
          </a:solidFill>
        </p:spPr>
        <p:txBody>
          <a:bodyPr wrap="square">
            <a:spAutoFit/>
          </a:bodyPr>
          <a:lstStyle/>
          <a:p>
            <a:pPr algn="ct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يَا أَيُّهَا الَّذِينَ آمَنُوا إِنَّمَا الْخَمْرُ وَالْمَيْسِرُ وَالْأَنصَابُ وَالْأَزْلَامُ رِجْسٌ مِّنْ عَمَلِ الشَّيْطَانِ فَاجْتَنِبُوهُ لَعَلَّكُمْ تُفْلِحُونَ  </a:t>
            </a:r>
            <a:endParaRPr lang="ms-MY"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Rectangle 1"/>
          <p:cNvSpPr>
            <a:spLocks noChangeArrowheads="1"/>
          </p:cNvSpPr>
          <p:nvPr/>
        </p:nvSpPr>
        <p:spPr bwMode="auto">
          <a:xfrm>
            <a:off x="0" y="4450140"/>
            <a:ext cx="9144000" cy="1569660"/>
          </a:xfrm>
          <a:prstGeom prst="rect">
            <a:avLst/>
          </a:prstGeom>
          <a:solidFill>
            <a:schemeClr val="bg1"/>
          </a:solidFill>
          <a:ln>
            <a:solidFill>
              <a:schemeClr val="tx1"/>
            </a:solidFill>
            <a:headEnd/>
            <a:tailEnd/>
          </a:ln>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algn="ctr"/>
            <a:r>
              <a:rPr lang="ms-MY" sz="2400" i="1" dirty="0">
                <a:solidFill>
                  <a:schemeClr val="tx1"/>
                </a:solidFill>
              </a:rPr>
              <a:t>“Wahai orang-orang yang beriman bahawa sesungguhnya arak, judi, pemujaan berhala dan mengundi nasib dengan batang-batang anak panah adalah semata-mata kotor (keji) dari perbuatan Syaitan. Oleh itu hendaklah kamu menjauhinya supaya kamu Berjaya”.</a:t>
            </a:r>
            <a:endParaRPr lang="en-MY" sz="2400" dirty="0">
              <a:solidFill>
                <a:schemeClr val="tx1"/>
              </a:solidFill>
            </a:endParaRPr>
          </a:p>
        </p:txBody>
      </p:sp>
    </p:spTree>
    <p:extLst>
      <p:ext uri="{BB962C8B-B14F-4D97-AF65-F5344CB8AC3E}">
        <p14:creationId xmlns:p14="http://schemas.microsoft.com/office/powerpoint/2010/main" val="40646540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1250"/>
            <a:ext cx="9129010" cy="6858000"/>
          </a:xfrm>
          <a:prstGeom prst="rect">
            <a:avLst/>
          </a:prstGeom>
          <a:noFill/>
          <a:ln w="9525">
            <a:noFill/>
            <a:miter lim="800000"/>
            <a:headEnd/>
            <a:tailEnd/>
          </a:ln>
          <a:effectLst/>
        </p:spPr>
      </p:pic>
      <p:sp>
        <p:nvSpPr>
          <p:cNvPr id="3" name="Rectangle 2"/>
          <p:cNvSpPr/>
          <p:nvPr/>
        </p:nvSpPr>
        <p:spPr>
          <a:xfrm>
            <a:off x="228600" y="229816"/>
            <a:ext cx="8679107"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Makana</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Haram</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ounded Rectangle 3"/>
          <p:cNvSpPr/>
          <p:nvPr/>
        </p:nvSpPr>
        <p:spPr>
          <a:xfrm>
            <a:off x="1907704" y="1916832"/>
            <a:ext cx="6544517" cy="2161964"/>
          </a:xfrm>
          <a:prstGeom prst="roundRect">
            <a:avLst>
              <a:gd name="adj" fmla="val 0"/>
            </a:avLst>
          </a:prstGeom>
          <a:ln/>
        </p:spPr>
        <p:style>
          <a:lnRef idx="0">
            <a:schemeClr val="accent5"/>
          </a:lnRef>
          <a:fillRef idx="3">
            <a:schemeClr val="accent5"/>
          </a:fillRef>
          <a:effectRef idx="3">
            <a:schemeClr val="accent5"/>
          </a:effectRef>
          <a:fontRef idx="minor">
            <a:schemeClr val="lt1"/>
          </a:fontRef>
        </p:style>
        <p:txBody>
          <a:bodyPr anchor="ctr"/>
          <a:lstStyle/>
          <a:p>
            <a:pPr>
              <a:defRPr/>
            </a:pPr>
            <a:r>
              <a:rPr lang="en-US" sz="24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cs typeface="Arial" charset="0"/>
              </a:rPr>
              <a:t>- Wang </a:t>
            </a:r>
            <a:r>
              <a:rPr lang="en-US" sz="24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cs typeface="Arial" charset="0"/>
              </a:rPr>
              <a:t>hasil</a:t>
            </a:r>
            <a:r>
              <a:rPr lang="en-US" sz="24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cs typeface="Arial" charset="0"/>
              </a:rPr>
              <a:t> </a:t>
            </a:r>
            <a:r>
              <a:rPr lang="en-US" sz="24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cs typeface="Arial" charset="0"/>
              </a:rPr>
              <a:t>daripada</a:t>
            </a:r>
            <a:r>
              <a:rPr lang="en-US" sz="24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cs typeface="Arial" charset="0"/>
              </a:rPr>
              <a:t> </a:t>
            </a:r>
            <a:r>
              <a:rPr lang="en-US" sz="24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cs typeface="Arial" charset="0"/>
              </a:rPr>
              <a:t>penipuan</a:t>
            </a:r>
            <a:r>
              <a:rPr lang="en-US" sz="24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cs typeface="Arial" charset="0"/>
              </a:rPr>
              <a:t> (</a:t>
            </a:r>
            <a:r>
              <a:rPr lang="en-US" sz="24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cs typeface="Arial" charset="0"/>
              </a:rPr>
              <a:t>tuntutan</a:t>
            </a:r>
            <a:r>
              <a:rPr lang="en-US" sz="24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cs typeface="Arial" charset="0"/>
              </a:rPr>
              <a:t> </a:t>
            </a:r>
            <a:r>
              <a:rPr lang="en-US" sz="24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cs typeface="Arial" charset="0"/>
              </a:rPr>
              <a:t>palsu</a:t>
            </a:r>
            <a:r>
              <a:rPr lang="en-US" sz="24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cs typeface="Arial" charset="0"/>
              </a:rPr>
              <a:t>)</a:t>
            </a:r>
          </a:p>
          <a:p>
            <a:pPr>
              <a:defRPr/>
            </a:pPr>
            <a:r>
              <a:rPr lang="en-US" sz="24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cs typeface="Arial" charset="0"/>
              </a:rPr>
              <a:t>- </a:t>
            </a:r>
            <a:r>
              <a:rPr lang="en-US" sz="24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cs typeface="Arial" charset="0"/>
              </a:rPr>
              <a:t>Perjudian</a:t>
            </a:r>
            <a:r>
              <a:rPr lang="en-US" sz="24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cs typeface="Arial" charset="0"/>
              </a:rPr>
              <a:t>, </a:t>
            </a:r>
          </a:p>
          <a:p>
            <a:pPr>
              <a:defRPr/>
            </a:pPr>
            <a:r>
              <a:rPr lang="en-US" sz="24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cs typeface="Arial" charset="0"/>
              </a:rPr>
              <a:t>- </a:t>
            </a:r>
            <a:r>
              <a:rPr lang="en-US" sz="24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cs typeface="Arial" charset="0"/>
              </a:rPr>
              <a:t>Penyelewengan</a:t>
            </a:r>
            <a:r>
              <a:rPr lang="en-US" sz="24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cs typeface="Arial" charset="0"/>
              </a:rPr>
              <a:t>, </a:t>
            </a:r>
          </a:p>
          <a:p>
            <a:pPr>
              <a:defRPr/>
            </a:pPr>
            <a:r>
              <a:rPr lang="en-US" sz="24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cs typeface="Arial" charset="0"/>
              </a:rPr>
              <a:t>- </a:t>
            </a:r>
            <a:r>
              <a:rPr lang="en-US" sz="24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cs typeface="Arial" charset="0"/>
              </a:rPr>
              <a:t>Rasuah</a:t>
            </a:r>
            <a:endParaRPr lang="en-US" sz="24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cs typeface="Arial" charset="0"/>
            </a:endParaRPr>
          </a:p>
          <a:p>
            <a:pPr>
              <a:defRPr/>
            </a:pPr>
            <a:r>
              <a:rPr lang="en-US" sz="24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cs typeface="Arial" charset="0"/>
              </a:rPr>
              <a:t>- </a:t>
            </a:r>
            <a:r>
              <a:rPr lang="en-US" sz="24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cs typeface="Arial" charset="0"/>
              </a:rPr>
              <a:t>Minuman</a:t>
            </a:r>
            <a:r>
              <a:rPr lang="en-US" sz="24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cs typeface="Arial" charset="0"/>
              </a:rPr>
              <a:t> yang </a:t>
            </a:r>
            <a:r>
              <a:rPr lang="en-US" sz="24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cs typeface="Arial" charset="0"/>
              </a:rPr>
              <a:t>Memabukkan</a:t>
            </a:r>
            <a:endParaRPr lang="en-US" sz="24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cs typeface="Arial" charset="0"/>
            </a:endParaRPr>
          </a:p>
        </p:txBody>
      </p:sp>
      <p:sp>
        <p:nvSpPr>
          <p:cNvPr id="5" name="Rounded Rectangle 4"/>
          <p:cNvSpPr/>
          <p:nvPr/>
        </p:nvSpPr>
        <p:spPr>
          <a:xfrm>
            <a:off x="942693" y="1237928"/>
            <a:ext cx="4938192" cy="792088"/>
          </a:xfrm>
          <a:prstGeom prst="roundRect">
            <a:avLst>
              <a:gd name="adj" fmla="val 0"/>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Diperolehi</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melalui</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sumber</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pendapatan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haram</a:t>
            </a:r>
            <a:endPar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6-Point Star 5"/>
          <p:cNvSpPr/>
          <p:nvPr/>
        </p:nvSpPr>
        <p:spPr>
          <a:xfrm>
            <a:off x="589850" y="1237928"/>
            <a:ext cx="381000" cy="381000"/>
          </a:xfrm>
          <a:prstGeom prst="star6">
            <a:avLst/>
          </a:prstGeom>
          <a:solidFill>
            <a:srgbClr val="92D050"/>
          </a:solidFill>
          <a:ln>
            <a:solidFill>
              <a:schemeClr val="tx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effectLst>
                <a:outerShdw blurRad="38100" dist="38100" dir="2700000" algn="tl">
                  <a:srgbClr val="000000">
                    <a:alpha val="43137"/>
                  </a:srgbClr>
                </a:outerShdw>
              </a:effectLst>
            </a:endParaRPr>
          </a:p>
        </p:txBody>
      </p:sp>
      <p:sp>
        <p:nvSpPr>
          <p:cNvPr id="7" name="Rounded Rectangle 6"/>
          <p:cNvSpPr/>
          <p:nvPr/>
        </p:nvSpPr>
        <p:spPr>
          <a:xfrm>
            <a:off x="2411760" y="5085184"/>
            <a:ext cx="6480720" cy="1584176"/>
          </a:xfrm>
          <a:prstGeom prst="roundRect">
            <a:avLst>
              <a:gd name="adj" fmla="val 0"/>
            </a:avLst>
          </a:prstGeom>
          <a:ln/>
        </p:spPr>
        <p:style>
          <a:lnRef idx="0">
            <a:schemeClr val="accent4"/>
          </a:lnRef>
          <a:fillRef idx="3">
            <a:schemeClr val="accent4"/>
          </a:fillRef>
          <a:effectRef idx="3">
            <a:schemeClr val="accent4"/>
          </a:effectRef>
          <a:fontRef idx="minor">
            <a:schemeClr val="lt1"/>
          </a:fontRef>
        </p:style>
        <p:txBody>
          <a:bodyPr anchor="ctr"/>
          <a:lstStyle/>
          <a:p>
            <a:pPr algn="ctr">
              <a:defRPr/>
            </a:pPr>
            <a:r>
              <a:rPr lang="en-US" sz="32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cs typeface="Arial" charset="0"/>
              </a:rPr>
              <a:t>Gaji</a:t>
            </a:r>
            <a:r>
              <a:rPr lang="en-US" sz="32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cs typeface="Arial" charset="0"/>
              </a:rPr>
              <a:t> </a:t>
            </a:r>
            <a:r>
              <a:rPr lang="en-US" sz="32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cs typeface="Arial" charset="0"/>
              </a:rPr>
              <a:t>atau</a:t>
            </a:r>
            <a:r>
              <a:rPr lang="en-US" sz="32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cs typeface="Arial" charset="0"/>
              </a:rPr>
              <a:t> </a:t>
            </a:r>
            <a:r>
              <a:rPr lang="en-US" sz="32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cs typeface="Arial" charset="0"/>
              </a:rPr>
              <a:t>elaun</a:t>
            </a:r>
            <a:r>
              <a:rPr lang="en-US" sz="32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cs typeface="Arial" charset="0"/>
              </a:rPr>
              <a:t> yang </a:t>
            </a:r>
            <a:r>
              <a:rPr lang="en-US" sz="32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cs typeface="Arial" charset="0"/>
              </a:rPr>
              <a:t>diterima</a:t>
            </a:r>
            <a:r>
              <a:rPr lang="en-US" sz="32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cs typeface="Arial" charset="0"/>
              </a:rPr>
              <a:t> </a:t>
            </a:r>
            <a:r>
              <a:rPr lang="en-US" sz="32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cs typeface="Arial" charset="0"/>
              </a:rPr>
              <a:t>tanpa</a:t>
            </a:r>
            <a:r>
              <a:rPr lang="en-US" sz="32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cs typeface="Arial" charset="0"/>
              </a:rPr>
              <a:t> </a:t>
            </a:r>
            <a:r>
              <a:rPr lang="en-US" sz="32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cs typeface="Arial" charset="0"/>
              </a:rPr>
              <a:t>menjalankan</a:t>
            </a:r>
            <a:r>
              <a:rPr lang="en-US" sz="32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cs typeface="Arial" charset="0"/>
              </a:rPr>
              <a:t> </a:t>
            </a:r>
            <a:r>
              <a:rPr lang="en-US" sz="32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cs typeface="Arial" charset="0"/>
              </a:rPr>
              <a:t>tugas</a:t>
            </a:r>
            <a:r>
              <a:rPr lang="en-US" sz="32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cs typeface="Arial" charset="0"/>
              </a:rPr>
              <a:t> </a:t>
            </a:r>
            <a:r>
              <a:rPr lang="en-US" sz="32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cs typeface="Arial" charset="0"/>
              </a:rPr>
              <a:t>dan</a:t>
            </a:r>
            <a:r>
              <a:rPr lang="en-US" sz="32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cs typeface="Arial" charset="0"/>
              </a:rPr>
              <a:t> </a:t>
            </a:r>
            <a:r>
              <a:rPr lang="en-US" sz="32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cs typeface="Arial" charset="0"/>
              </a:rPr>
              <a:t>tanggungjawab</a:t>
            </a:r>
            <a:r>
              <a:rPr lang="en-US" sz="32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cs typeface="Arial" charset="0"/>
              </a:rPr>
              <a:t> yang </a:t>
            </a:r>
            <a:r>
              <a:rPr lang="en-US" sz="32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cs typeface="Arial" charset="0"/>
              </a:rPr>
              <a:t>diamanahkan</a:t>
            </a:r>
            <a:endParaRPr lang="en-US" sz="32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cs typeface="Arial" charset="0"/>
            </a:endParaRPr>
          </a:p>
        </p:txBody>
      </p:sp>
      <p:sp>
        <p:nvSpPr>
          <p:cNvPr id="8" name="Explosion 1 7"/>
          <p:cNvSpPr/>
          <p:nvPr/>
        </p:nvSpPr>
        <p:spPr>
          <a:xfrm rot="20482573">
            <a:off x="251519" y="3717031"/>
            <a:ext cx="3312368" cy="2448272"/>
          </a:xfrm>
          <a:prstGeom prst="irregularSeal1">
            <a:avLst/>
          </a:prstGeom>
          <a:solidFill>
            <a:srgbClr val="FF0000">
              <a:alpha val="76000"/>
            </a:srgbClr>
          </a:soli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8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cs typeface="Arial" charset="0"/>
              </a:rPr>
              <a:t>HARAM...</a:t>
            </a:r>
            <a:endParaRPr lang="en-US" sz="28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cs typeface="Arial" charset="0"/>
            </a:endParaRPr>
          </a:p>
        </p:txBody>
      </p:sp>
    </p:spTree>
    <p:extLst>
      <p:ext uri="{BB962C8B-B14F-4D97-AF65-F5344CB8AC3E}">
        <p14:creationId xmlns:p14="http://schemas.microsoft.com/office/powerpoint/2010/main" val="40646540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1250"/>
            <a:ext cx="9129010" cy="6858000"/>
          </a:xfrm>
          <a:prstGeom prst="rect">
            <a:avLst/>
          </a:prstGeom>
          <a:noFill/>
          <a:ln w="9525">
            <a:noFill/>
            <a:miter lim="800000"/>
            <a:headEnd/>
            <a:tailEnd/>
          </a:ln>
          <a:effectLst/>
        </p:spPr>
      </p:pic>
      <p:sp>
        <p:nvSpPr>
          <p:cNvPr id="3" name="Rectangle 2"/>
          <p:cNvSpPr/>
          <p:nvPr/>
        </p:nvSpPr>
        <p:spPr>
          <a:xfrm>
            <a:off x="14514" y="-14480"/>
            <a:ext cx="8977086" cy="1015663"/>
          </a:xfrm>
          <a:prstGeom prst="rect">
            <a:avLst/>
          </a:prstGeom>
        </p:spPr>
        <p:txBody>
          <a:bodyPr wrap="square">
            <a:spAutoFit/>
          </a:bodyPr>
          <a:lstStyle/>
          <a:p>
            <a:pPr algn="ctr" fontAlgn="auto">
              <a:spcBef>
                <a:spcPts val="0"/>
              </a:spcBef>
              <a:spcAft>
                <a:spcPts val="0"/>
              </a:spcAft>
              <a:defRPr/>
            </a:pPr>
            <a:r>
              <a:rPr lang="en-US" sz="3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Firman</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3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Taala</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Surah Al </a:t>
            </a:r>
            <a:r>
              <a:rPr lang="en-US" sz="3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Baqarah</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Ayat</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 </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188</a:t>
            </a:r>
            <a:endParaRPr lang="en-US" sz="3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0" y="1772816"/>
            <a:ext cx="9144000" cy="1569660"/>
          </a:xfrm>
          <a:prstGeom prst="rect">
            <a:avLst/>
          </a:prstGeom>
          <a:solidFill>
            <a:schemeClr val="bg1">
              <a:lumMod val="65000"/>
              <a:alpha val="66000"/>
            </a:schemeClr>
          </a:solidFill>
        </p:spPr>
        <p:txBody>
          <a:bodyPr wrap="square">
            <a:spAutoFit/>
          </a:bodyPr>
          <a:lstStyle/>
          <a:p>
            <a:pPr algn="ct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وَلَا تَأْكُلُوا أَمْوَالَكُم بَيْنَكُم بِالْبَاطِلِ وَتُدْلُوا بِهَا إِلَى الْحُكَّامِ لِتَأْكُلُوا فَرِيقًا مِّنْ أَمْوَالِ النَّاسِ بِالْإِثْمِ وَأَنتُمْ تَعْلَمُونَ</a:t>
            </a:r>
            <a:endParaRPr lang="ms-MY"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Rectangle 1"/>
          <p:cNvSpPr>
            <a:spLocks noChangeArrowheads="1"/>
          </p:cNvSpPr>
          <p:nvPr/>
        </p:nvSpPr>
        <p:spPr bwMode="auto">
          <a:xfrm>
            <a:off x="0" y="4189274"/>
            <a:ext cx="9144000" cy="1938992"/>
          </a:xfrm>
          <a:prstGeom prst="rect">
            <a:avLst/>
          </a:prstGeom>
          <a:solidFill>
            <a:schemeClr val="bg1"/>
          </a:solidFill>
          <a:ln>
            <a:solidFill>
              <a:schemeClr val="tx1"/>
            </a:solidFill>
            <a:headEnd/>
            <a:tailEnd/>
          </a:ln>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algn="ctr"/>
            <a:r>
              <a:rPr lang="ms-MY" sz="2400" i="1" dirty="0">
                <a:solidFill>
                  <a:schemeClr val="tx1"/>
                </a:solidFill>
              </a:rPr>
              <a:t>“Janganlah kamu makan atau mengambil harta orang lain di antara kamu dengan jalan yang salah dan janganlah kamu menghulurkan harta (memberi rasyuah) kepada hakim-hakim kerana hendak memakan atau mengambil sebahagian dari harta manusia dengan berbuat dosa pada hal kamu mengetahui salahnya”.</a:t>
            </a:r>
            <a:endParaRPr lang="en-MY" sz="2400" dirty="0">
              <a:solidFill>
                <a:schemeClr val="tx1"/>
              </a:solidFill>
            </a:endParaRPr>
          </a:p>
        </p:txBody>
      </p:sp>
    </p:spTree>
    <p:extLst>
      <p:ext uri="{BB962C8B-B14F-4D97-AF65-F5344CB8AC3E}">
        <p14:creationId xmlns:p14="http://schemas.microsoft.com/office/powerpoint/2010/main" val="40646540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1250"/>
            <a:ext cx="9129010" cy="6858000"/>
          </a:xfrm>
          <a:prstGeom prst="rect">
            <a:avLst/>
          </a:prstGeom>
          <a:noFill/>
          <a:ln w="9525">
            <a:noFill/>
            <a:miter lim="800000"/>
            <a:headEnd/>
            <a:tailEnd/>
          </a:ln>
          <a:effectLst/>
        </p:spPr>
      </p:pic>
      <p:sp>
        <p:nvSpPr>
          <p:cNvPr id="3" name="Rounded Rectangle 2"/>
          <p:cNvSpPr/>
          <p:nvPr/>
        </p:nvSpPr>
        <p:spPr>
          <a:xfrm>
            <a:off x="2532856" y="1268761"/>
            <a:ext cx="6431632" cy="771352"/>
          </a:xfrm>
          <a:prstGeom prst="roundRect">
            <a:avLst>
              <a:gd name="adj" fmla="val 8442"/>
            </a:avLst>
          </a:prstGeom>
          <a:ln/>
          <a:effectLst>
            <a:glow rad="101600">
              <a:schemeClr val="tx1">
                <a:alpha val="60000"/>
              </a:schemeClr>
            </a:glow>
            <a:outerShdw blurRad="40000" dist="20000" dir="5400000" rotWithShape="0">
              <a:srgbClr val="000000">
                <a:alpha val="38000"/>
              </a:srgbClr>
            </a:outerShdw>
          </a:effectLst>
        </p:spPr>
        <p:style>
          <a:lnRef idx="3">
            <a:schemeClr val="lt1"/>
          </a:lnRef>
          <a:fillRef idx="1">
            <a:schemeClr val="accent2"/>
          </a:fillRef>
          <a:effectRef idx="1">
            <a:schemeClr val="accent2"/>
          </a:effectRef>
          <a:fontRef idx="minor">
            <a:schemeClr val="lt1"/>
          </a:fontRef>
        </p:style>
        <p:txBody>
          <a:bodyPr anchor="ctr"/>
          <a:lstStyle/>
          <a:p>
            <a:pPr lvl="0" algn="ctr">
              <a:defRPr/>
            </a:pPr>
            <a:r>
              <a:rPr lang="en-MY"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Hasil</a:t>
            </a:r>
            <a:r>
              <a:rPr lang="en-MY"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yang </a:t>
            </a:r>
            <a:r>
              <a:rPr lang="en-MY"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diperolehi</a:t>
            </a:r>
            <a:r>
              <a:rPr lang="en-MY"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tidak</a:t>
            </a:r>
            <a:r>
              <a:rPr lang="en-MY"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kekal</a:t>
            </a:r>
            <a:r>
              <a:rPr lang="en-MY"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lama</a:t>
            </a:r>
            <a:endParaRPr lang="ms-MY"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
        <p:nvSpPr>
          <p:cNvPr id="4" name="Rectangle 3"/>
          <p:cNvSpPr/>
          <p:nvPr/>
        </p:nvSpPr>
        <p:spPr>
          <a:xfrm>
            <a:off x="0" y="221633"/>
            <a:ext cx="9144000"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Kesan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Buruk</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ounded Rectangle 4"/>
          <p:cNvSpPr/>
          <p:nvPr/>
        </p:nvSpPr>
        <p:spPr>
          <a:xfrm>
            <a:off x="2532857" y="2163487"/>
            <a:ext cx="6431631" cy="761457"/>
          </a:xfrm>
          <a:prstGeom prst="roundRect">
            <a:avLst>
              <a:gd name="adj" fmla="val 8442"/>
            </a:avLst>
          </a:prstGeom>
          <a:ln/>
          <a:effectLst>
            <a:glow rad="101600">
              <a:schemeClr val="tx1">
                <a:alpha val="60000"/>
              </a:schemeClr>
            </a:glow>
            <a:outerShdw blurRad="40000" dist="20000" dir="5400000" rotWithShape="0">
              <a:srgbClr val="000000">
                <a:alpha val="38000"/>
              </a:srgbClr>
            </a:outerShdw>
          </a:effectLst>
        </p:spPr>
        <p:style>
          <a:lnRef idx="3">
            <a:schemeClr val="lt1"/>
          </a:lnRef>
          <a:fillRef idx="1">
            <a:schemeClr val="accent6"/>
          </a:fillRef>
          <a:effectRef idx="1">
            <a:schemeClr val="accent6"/>
          </a:effectRef>
          <a:fontRef idx="minor">
            <a:schemeClr val="lt1"/>
          </a:fontRef>
        </p:style>
        <p:txBody>
          <a:bodyPr anchor="ctr"/>
          <a:lstStyle/>
          <a:p>
            <a:pPr lvl="0" algn="ctr">
              <a:defRPr/>
            </a:pPr>
            <a:r>
              <a:rPr lang="en-MY"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Hidup</a:t>
            </a:r>
            <a:r>
              <a:rPr lang="en-MY"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tidak</a:t>
            </a:r>
            <a:r>
              <a:rPr lang="en-MY"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bahagia</a:t>
            </a:r>
            <a:r>
              <a:rPr lang="en-MY"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dan</a:t>
            </a:r>
            <a:r>
              <a:rPr lang="en-MY"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timbul</a:t>
            </a:r>
            <a:r>
              <a:rPr lang="en-MY"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pelbagai</a:t>
            </a:r>
            <a:r>
              <a:rPr lang="en-MY"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masalah</a:t>
            </a:r>
            <a:endParaRPr lang="ms-MY"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
        <p:nvSpPr>
          <p:cNvPr id="6" name="Flowchart: Document 5"/>
          <p:cNvSpPr/>
          <p:nvPr/>
        </p:nvSpPr>
        <p:spPr>
          <a:xfrm>
            <a:off x="107504" y="1029780"/>
            <a:ext cx="2448272" cy="1823156"/>
          </a:xfrm>
          <a:prstGeom prst="flowChartDocumen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400" b="1" dirty="0" err="1" smtClean="0">
                <a:solidFill>
                  <a:schemeClr val="tx1"/>
                </a:solidFill>
                <a:effectLst>
                  <a:glow rad="101600">
                    <a:schemeClr val="bg1">
                      <a:alpha val="60000"/>
                    </a:schemeClr>
                  </a:glow>
                  <a:outerShdw blurRad="38100" dist="38100" dir="2700000" algn="tl">
                    <a:srgbClr val="000000">
                      <a:alpha val="43137"/>
                    </a:srgbClr>
                  </a:outerShdw>
                </a:effectLst>
                <a:latin typeface="Arial" pitchFamily="34" charset="0"/>
                <a:cs typeface="Arial" pitchFamily="34" charset="0"/>
              </a:rPr>
              <a:t>Hilang</a:t>
            </a:r>
            <a:r>
              <a:rPr lang="en-US" sz="2400" b="1" dirty="0" smtClean="0">
                <a:solidFill>
                  <a:schemeClr val="tx1"/>
                </a:solidFill>
                <a:effectLst>
                  <a:glow rad="101600">
                    <a:schemeClr val="bg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smtClean="0">
                <a:solidFill>
                  <a:schemeClr val="tx1"/>
                </a:solidFill>
                <a:effectLst>
                  <a:glow rad="101600">
                    <a:schemeClr val="bg1">
                      <a:alpha val="60000"/>
                    </a:schemeClr>
                  </a:glow>
                  <a:outerShdw blurRad="38100" dist="38100" dir="2700000" algn="tl">
                    <a:srgbClr val="000000">
                      <a:alpha val="43137"/>
                    </a:srgbClr>
                  </a:outerShdw>
                </a:effectLst>
                <a:latin typeface="Arial" pitchFamily="34" charset="0"/>
                <a:cs typeface="Arial" pitchFamily="34" charset="0"/>
              </a:rPr>
              <a:t>Keberkatan</a:t>
            </a:r>
            <a:r>
              <a:rPr lang="en-US" sz="2400" b="1" dirty="0" smtClean="0">
                <a:solidFill>
                  <a:schemeClr val="tx1"/>
                </a:solidFill>
                <a:effectLst>
                  <a:glow rad="101600">
                    <a:schemeClr val="bg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smtClean="0">
                <a:solidFill>
                  <a:schemeClr val="tx1"/>
                </a:solidFill>
                <a:effectLst>
                  <a:glow rad="101600">
                    <a:schemeClr val="bg1">
                      <a:alpha val="60000"/>
                    </a:schemeClr>
                  </a:glow>
                  <a:outerShdw blurRad="38100" dist="38100" dir="2700000" algn="tl">
                    <a:srgbClr val="000000">
                      <a:alpha val="43137"/>
                    </a:srgbClr>
                  </a:outerShdw>
                </a:effectLst>
                <a:latin typeface="Arial" pitchFamily="34" charset="0"/>
                <a:cs typeface="Arial" pitchFamily="34" charset="0"/>
              </a:rPr>
              <a:t>dalam</a:t>
            </a:r>
            <a:r>
              <a:rPr lang="en-US" sz="2400" b="1" dirty="0" smtClean="0">
                <a:solidFill>
                  <a:schemeClr val="tx1"/>
                </a:solidFill>
                <a:effectLst>
                  <a:glow rad="101600">
                    <a:schemeClr val="bg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smtClean="0">
                <a:solidFill>
                  <a:schemeClr val="tx1"/>
                </a:solidFill>
                <a:effectLst>
                  <a:glow rad="101600">
                    <a:schemeClr val="bg1">
                      <a:alpha val="60000"/>
                    </a:schemeClr>
                  </a:glow>
                  <a:outerShdw blurRad="38100" dist="38100" dir="2700000" algn="tl">
                    <a:srgbClr val="000000">
                      <a:alpha val="43137"/>
                    </a:srgbClr>
                  </a:outerShdw>
                </a:effectLst>
                <a:latin typeface="Arial" pitchFamily="34" charset="0"/>
                <a:cs typeface="Arial" pitchFamily="34" charset="0"/>
              </a:rPr>
              <a:t>Kehidupan</a:t>
            </a:r>
            <a:endParaRPr lang="en-MY" sz="2400" b="1" dirty="0">
              <a:solidFill>
                <a:schemeClr val="tx1"/>
              </a:solidFill>
              <a:effectLst>
                <a:glow rad="101600">
                  <a:schemeClr val="bg1">
                    <a:alpha val="60000"/>
                  </a:schemeClr>
                </a:glow>
                <a:outerShdw blurRad="38100" dist="38100" dir="2700000" algn="tl">
                  <a:srgbClr val="000000">
                    <a:alpha val="43137"/>
                  </a:srgbClr>
                </a:outerShdw>
              </a:effectLst>
              <a:latin typeface="Arial" pitchFamily="34" charset="0"/>
              <a:cs typeface="Arial" pitchFamily="34" charset="0"/>
            </a:endParaRPr>
          </a:p>
        </p:txBody>
      </p:sp>
      <p:sp>
        <p:nvSpPr>
          <p:cNvPr id="7" name="Flowchart: Sequential Access Storage 6"/>
          <p:cNvSpPr/>
          <p:nvPr/>
        </p:nvSpPr>
        <p:spPr>
          <a:xfrm>
            <a:off x="82111" y="836711"/>
            <a:ext cx="385433" cy="511369"/>
          </a:xfrm>
          <a:prstGeom prst="flowChartMagneticTape">
            <a:avLst/>
          </a:prstGeom>
          <a:solidFill>
            <a:srgbClr val="FFFF00"/>
          </a:solid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1</a:t>
            </a:r>
            <a:endParaRPr lang="en-MY" dirty="0"/>
          </a:p>
        </p:txBody>
      </p:sp>
      <p:sp>
        <p:nvSpPr>
          <p:cNvPr id="8" name="Rounded Rectangle 7"/>
          <p:cNvSpPr/>
          <p:nvPr/>
        </p:nvSpPr>
        <p:spPr>
          <a:xfrm>
            <a:off x="2532856" y="3212976"/>
            <a:ext cx="6431632" cy="3310353"/>
          </a:xfrm>
          <a:prstGeom prst="roundRect">
            <a:avLst>
              <a:gd name="adj" fmla="val 8442"/>
            </a:avLst>
          </a:prstGeom>
          <a:ln/>
        </p:spPr>
        <p:style>
          <a:lnRef idx="3">
            <a:schemeClr val="lt1"/>
          </a:lnRef>
          <a:fillRef idx="1">
            <a:schemeClr val="accent5"/>
          </a:fillRef>
          <a:effectRef idx="1">
            <a:schemeClr val="accent5"/>
          </a:effectRef>
          <a:fontRef idx="minor">
            <a:schemeClr val="lt1"/>
          </a:fontRef>
        </p:style>
        <p:txBody>
          <a:bodyPr anchor="ctr"/>
          <a:lstStyle/>
          <a:p>
            <a:pPr lvl="0" algn="ctr">
              <a:defRPr/>
            </a:pPr>
            <a:r>
              <a:rPr lang="en-MY" sz="2200" b="1" dirty="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a:t>
            </a:r>
            <a:r>
              <a:rPr lang="en-MY" sz="2200" b="1" dirty="0" err="1">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Seorang</a:t>
            </a:r>
            <a:r>
              <a:rPr lang="en-MY" sz="2200" b="1" dirty="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200" b="1" dirty="0" err="1">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lelaki</a:t>
            </a:r>
            <a:r>
              <a:rPr lang="en-MY" sz="2200" b="1" dirty="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200" b="1" dirty="0" err="1">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melakukan</a:t>
            </a:r>
            <a:r>
              <a:rPr lang="en-MY" sz="2200" b="1" dirty="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200" b="1" dirty="0" err="1">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perjalanan</a:t>
            </a:r>
            <a:r>
              <a:rPr lang="en-MY" sz="2200" b="1" dirty="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yang </a:t>
            </a:r>
            <a:r>
              <a:rPr lang="en-MY" sz="2200" b="1" dirty="0" err="1">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jauh</a:t>
            </a:r>
            <a:r>
              <a:rPr lang="en-MY" sz="2200" b="1" dirty="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200" b="1" dirty="0" err="1">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rambutnya</a:t>
            </a:r>
            <a:r>
              <a:rPr lang="en-MY" sz="2200" b="1" dirty="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200" b="1" dirty="0" err="1">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kusut</a:t>
            </a:r>
            <a:r>
              <a:rPr lang="en-MY" sz="2200" b="1" dirty="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200" b="1" dirty="0" err="1">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masai</a:t>
            </a:r>
            <a:r>
              <a:rPr lang="en-MY" sz="2200" b="1" dirty="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200" b="1" dirty="0" err="1">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mukanya</a:t>
            </a:r>
            <a:r>
              <a:rPr lang="en-MY" sz="2200" b="1" dirty="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200" b="1" dirty="0" err="1">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berdebu</a:t>
            </a:r>
            <a:r>
              <a:rPr lang="en-MY" sz="2200" b="1" dirty="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200" b="1" dirty="0" err="1">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menadahkan</a:t>
            </a:r>
            <a:r>
              <a:rPr lang="en-MY" sz="2200" b="1" dirty="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200" b="1" dirty="0" err="1">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kedua</a:t>
            </a:r>
            <a:r>
              <a:rPr lang="en-MY" sz="2200" b="1" dirty="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200" b="1" dirty="0" err="1">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belah</a:t>
            </a:r>
            <a:r>
              <a:rPr lang="en-MY" sz="2200" b="1" dirty="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200" b="1" dirty="0" err="1">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tangannya</a:t>
            </a:r>
            <a:r>
              <a:rPr lang="en-MY" sz="2200" b="1" dirty="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200" b="1" dirty="0" err="1">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ke</a:t>
            </a:r>
            <a:r>
              <a:rPr lang="en-MY" sz="2200" b="1" dirty="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200" b="1" dirty="0" err="1">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langit</a:t>
            </a:r>
            <a:r>
              <a:rPr lang="en-MY" sz="2200" b="1" dirty="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200" b="1" dirty="0" err="1">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dan</a:t>
            </a:r>
            <a:r>
              <a:rPr lang="en-MY" sz="2200" b="1" dirty="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200" b="1" dirty="0" err="1">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berdoa</a:t>
            </a:r>
            <a:r>
              <a:rPr lang="en-MY" sz="2200" b="1" dirty="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ar-SA" sz="2200" b="1" dirty="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يَارَبِّ، يَارَبِّ  </a:t>
            </a:r>
            <a:r>
              <a:rPr lang="ar-SA" sz="22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a:t>
            </a:r>
            <a:r>
              <a:rPr lang="en-US" sz="22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2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Wahai</a:t>
            </a:r>
            <a:r>
              <a:rPr lang="en-MY" sz="22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200" b="1" dirty="0" err="1">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Tuhanku</a:t>
            </a:r>
            <a:r>
              <a:rPr lang="en-MY" sz="2200" b="1" dirty="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200" b="1" dirty="0" err="1">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Wahai</a:t>
            </a:r>
            <a:r>
              <a:rPr lang="en-MY" sz="2200" b="1" dirty="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200" b="1" dirty="0" err="1">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Tuhanku</a:t>
            </a:r>
            <a:r>
              <a:rPr lang="en-MY" sz="2200" b="1" dirty="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200" b="1" dirty="0" err="1">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padahal</a:t>
            </a:r>
            <a:r>
              <a:rPr lang="en-MY" sz="2200" b="1" dirty="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200" b="1" dirty="0" err="1">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makanannya</a:t>
            </a:r>
            <a:r>
              <a:rPr lang="en-MY" sz="2200" b="1" dirty="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haram, </a:t>
            </a:r>
            <a:r>
              <a:rPr lang="en-MY" sz="2200" b="1" dirty="0" err="1">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minumannya</a:t>
            </a:r>
            <a:r>
              <a:rPr lang="en-MY" sz="2200" b="1" dirty="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haram, </a:t>
            </a:r>
            <a:r>
              <a:rPr lang="en-MY" sz="2200" b="1" dirty="0" err="1">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pakaiannya</a:t>
            </a:r>
            <a:r>
              <a:rPr lang="en-MY" sz="2200" b="1" dirty="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haram </a:t>
            </a:r>
            <a:r>
              <a:rPr lang="en-MY" sz="2200" b="1" dirty="0" err="1">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dan</a:t>
            </a:r>
            <a:r>
              <a:rPr lang="en-MY" sz="2200" b="1" dirty="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200" b="1" dirty="0" err="1">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mulutnya</a:t>
            </a:r>
            <a:r>
              <a:rPr lang="en-MY" sz="2200" b="1" dirty="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200" b="1" dirty="0" err="1">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disuapkan</a:t>
            </a:r>
            <a:r>
              <a:rPr lang="en-MY" sz="2200" b="1" dirty="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200" b="1" dirty="0" err="1">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dengan</a:t>
            </a:r>
            <a:r>
              <a:rPr lang="en-MY" sz="2200" b="1" dirty="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yang haram, </a:t>
            </a:r>
            <a:r>
              <a:rPr lang="en-MY" sz="2200" b="1" dirty="0" err="1">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maka</a:t>
            </a:r>
            <a:r>
              <a:rPr lang="en-MY" sz="2200" b="1" dirty="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200" b="1" dirty="0" err="1">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bagaimanakah</a:t>
            </a:r>
            <a:r>
              <a:rPr lang="en-MY" sz="2200" b="1" dirty="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200" b="1" dirty="0" err="1">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akan</a:t>
            </a:r>
            <a:r>
              <a:rPr lang="en-MY" sz="2200" b="1" dirty="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200" b="1" dirty="0" err="1">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diterima</a:t>
            </a:r>
            <a:r>
              <a:rPr lang="en-MY" sz="2200" b="1" dirty="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200" b="1" dirty="0" err="1">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doanya</a:t>
            </a:r>
            <a:r>
              <a:rPr lang="en-MY" sz="2200" b="1" dirty="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200" b="1" dirty="0" err="1">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itu</a:t>
            </a:r>
            <a:r>
              <a:rPr lang="en-MY" sz="2200" b="1" dirty="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endParaRPr lang="en-MY" sz="22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a:p>
            <a:pPr lvl="0" algn="ctr">
              <a:defRPr/>
            </a:pPr>
            <a:r>
              <a:rPr lang="en-MY" sz="22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a:t>
            </a:r>
            <a:r>
              <a:rPr lang="en-MY" sz="2200" b="1" dirty="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H.R Muslim)</a:t>
            </a:r>
            <a:endParaRPr lang="ms-MY" sz="22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
        <p:nvSpPr>
          <p:cNvPr id="9" name="Flowchart: Document 8"/>
          <p:cNvSpPr/>
          <p:nvPr/>
        </p:nvSpPr>
        <p:spPr>
          <a:xfrm>
            <a:off x="107504" y="3893332"/>
            <a:ext cx="2448272" cy="1823156"/>
          </a:xfrm>
          <a:prstGeom prst="flowChartDocumen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err="1" smtClean="0">
                <a:solidFill>
                  <a:schemeClr val="tx1"/>
                </a:solidFill>
                <a:effectLst>
                  <a:glow rad="101600">
                    <a:schemeClr val="bg1">
                      <a:alpha val="60000"/>
                    </a:schemeClr>
                  </a:glow>
                  <a:outerShdw blurRad="38100" dist="38100" dir="2700000" algn="tl">
                    <a:srgbClr val="000000">
                      <a:alpha val="43137"/>
                    </a:srgbClr>
                  </a:outerShdw>
                </a:effectLst>
                <a:latin typeface="Arial" pitchFamily="34" charset="0"/>
                <a:cs typeface="Arial" pitchFamily="34" charset="0"/>
              </a:rPr>
              <a:t>Doa</a:t>
            </a:r>
            <a:r>
              <a:rPr lang="en-US" sz="2400" b="1" dirty="0" smtClean="0">
                <a:solidFill>
                  <a:schemeClr val="tx1"/>
                </a:solidFill>
                <a:effectLst>
                  <a:glow rad="101600">
                    <a:schemeClr val="bg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smtClean="0">
                <a:solidFill>
                  <a:schemeClr val="tx1"/>
                </a:solidFill>
                <a:effectLst>
                  <a:glow rad="101600">
                    <a:schemeClr val="bg1">
                      <a:alpha val="60000"/>
                    </a:schemeClr>
                  </a:glow>
                  <a:outerShdw blurRad="38100" dist="38100" dir="2700000" algn="tl">
                    <a:srgbClr val="000000">
                      <a:alpha val="43137"/>
                    </a:srgbClr>
                  </a:outerShdw>
                </a:effectLst>
                <a:latin typeface="Arial" pitchFamily="34" charset="0"/>
                <a:cs typeface="Arial" pitchFamily="34" charset="0"/>
              </a:rPr>
              <a:t>Tidak</a:t>
            </a:r>
            <a:r>
              <a:rPr lang="en-US" sz="2400" b="1" dirty="0" smtClean="0">
                <a:solidFill>
                  <a:schemeClr val="tx1"/>
                </a:solidFill>
                <a:effectLst>
                  <a:glow rad="101600">
                    <a:schemeClr val="bg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smtClean="0">
                <a:solidFill>
                  <a:schemeClr val="tx1"/>
                </a:solidFill>
                <a:effectLst>
                  <a:glow rad="101600">
                    <a:schemeClr val="bg1">
                      <a:alpha val="60000"/>
                    </a:schemeClr>
                  </a:glow>
                  <a:outerShdw blurRad="38100" dist="38100" dir="2700000" algn="tl">
                    <a:srgbClr val="000000">
                      <a:alpha val="43137"/>
                    </a:srgbClr>
                  </a:outerShdw>
                </a:effectLst>
                <a:latin typeface="Arial" pitchFamily="34" charset="0"/>
                <a:cs typeface="Arial" pitchFamily="34" charset="0"/>
              </a:rPr>
              <a:t>Diterima</a:t>
            </a:r>
            <a:r>
              <a:rPr lang="en-US" sz="2400" b="1" dirty="0" smtClean="0">
                <a:solidFill>
                  <a:schemeClr val="tx1"/>
                </a:solidFill>
                <a:effectLst>
                  <a:glow rad="101600">
                    <a:schemeClr val="bg1">
                      <a:alpha val="60000"/>
                    </a:schemeClr>
                  </a:glow>
                  <a:outerShdw blurRad="38100" dist="38100" dir="2700000" algn="tl">
                    <a:srgbClr val="000000">
                      <a:alpha val="43137"/>
                    </a:srgbClr>
                  </a:outerShdw>
                </a:effectLst>
                <a:latin typeface="Arial" pitchFamily="34" charset="0"/>
                <a:cs typeface="Arial" pitchFamily="34" charset="0"/>
              </a:rPr>
              <a:t> Allah</a:t>
            </a:r>
            <a:endParaRPr lang="en-MY" sz="2400" b="1" dirty="0">
              <a:solidFill>
                <a:schemeClr val="tx1"/>
              </a:solidFill>
              <a:effectLst>
                <a:glow rad="101600">
                  <a:schemeClr val="bg1">
                    <a:alpha val="60000"/>
                  </a:schemeClr>
                </a:glow>
                <a:outerShdw blurRad="38100" dist="38100" dir="2700000" algn="tl">
                  <a:srgbClr val="000000">
                    <a:alpha val="43137"/>
                  </a:srgbClr>
                </a:outerShdw>
              </a:effectLst>
              <a:latin typeface="Arial" pitchFamily="34" charset="0"/>
              <a:cs typeface="Arial" pitchFamily="34" charset="0"/>
            </a:endParaRPr>
          </a:p>
        </p:txBody>
      </p:sp>
      <p:sp>
        <p:nvSpPr>
          <p:cNvPr id="10" name="Flowchart: Sequential Access Storage 9"/>
          <p:cNvSpPr/>
          <p:nvPr/>
        </p:nvSpPr>
        <p:spPr>
          <a:xfrm>
            <a:off x="82111" y="3645025"/>
            <a:ext cx="385433" cy="566608"/>
          </a:xfrm>
          <a:prstGeom prst="flowChartMagneticTape">
            <a:avLst/>
          </a:prstGeom>
          <a:solidFill>
            <a:srgbClr val="FFFF00"/>
          </a:solid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2</a:t>
            </a:r>
            <a:endParaRPr lang="en-MY" dirty="0"/>
          </a:p>
        </p:txBody>
      </p:sp>
    </p:spTree>
    <p:extLst>
      <p:ext uri="{BB962C8B-B14F-4D97-AF65-F5344CB8AC3E}">
        <p14:creationId xmlns:p14="http://schemas.microsoft.com/office/powerpoint/2010/main" val="40646540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1250"/>
            <a:ext cx="9129010" cy="6858000"/>
          </a:xfrm>
          <a:prstGeom prst="rect">
            <a:avLst/>
          </a:prstGeom>
          <a:noFill/>
          <a:ln w="9525">
            <a:noFill/>
            <a:miter lim="800000"/>
            <a:headEnd/>
            <a:tailEnd/>
          </a:ln>
          <a:effectLst/>
        </p:spPr>
      </p:pic>
      <p:sp>
        <p:nvSpPr>
          <p:cNvPr id="3" name="Rectangle 2"/>
          <p:cNvSpPr/>
          <p:nvPr/>
        </p:nvSpPr>
        <p:spPr>
          <a:xfrm>
            <a:off x="0" y="221633"/>
            <a:ext cx="9144000"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Kesan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Buruk</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ounded Rectangle 3"/>
          <p:cNvSpPr/>
          <p:nvPr/>
        </p:nvSpPr>
        <p:spPr>
          <a:xfrm>
            <a:off x="2532857" y="2397932"/>
            <a:ext cx="6431631" cy="3047292"/>
          </a:xfrm>
          <a:prstGeom prst="roundRect">
            <a:avLst>
              <a:gd name="adj" fmla="val 8442"/>
            </a:avLst>
          </a:prstGeom>
          <a:ln/>
        </p:spPr>
        <p:style>
          <a:lnRef idx="3">
            <a:schemeClr val="lt1"/>
          </a:lnRef>
          <a:fillRef idx="1">
            <a:schemeClr val="accent4"/>
          </a:fillRef>
          <a:effectRef idx="1">
            <a:schemeClr val="accent4"/>
          </a:effectRef>
          <a:fontRef idx="minor">
            <a:schemeClr val="lt1"/>
          </a:fontRef>
        </p:style>
        <p:txBody>
          <a:bodyPr anchor="ctr"/>
          <a:lstStyle/>
          <a:p>
            <a:pPr lvl="0" algn="ctr">
              <a:defRPr/>
            </a:pPr>
            <a:r>
              <a:rPr lang="en-MY" sz="2400" b="1" dirty="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a:t>
            </a:r>
            <a:r>
              <a:rPr lang="en-MY" sz="2400" b="1" dirty="0" err="1">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Wahai</a:t>
            </a:r>
            <a:r>
              <a:rPr lang="en-MY" sz="2400" b="1" dirty="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400" b="1" dirty="0" err="1">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Sa’ad</a:t>
            </a:r>
            <a:r>
              <a:rPr lang="en-MY" sz="2400" b="1" dirty="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400" b="1" dirty="0" err="1">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perelokkanlah</a:t>
            </a:r>
            <a:r>
              <a:rPr lang="en-MY" sz="2400" b="1" dirty="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400" b="1" dirty="0" err="1">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makanan</a:t>
            </a:r>
            <a:r>
              <a:rPr lang="en-MY" sz="2400" b="1" dirty="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400" b="1" dirty="0" err="1">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kamu</a:t>
            </a:r>
            <a:r>
              <a:rPr lang="en-MY" sz="2400" b="1" dirty="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400" b="1" dirty="0" err="1">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nescaya</a:t>
            </a:r>
            <a:r>
              <a:rPr lang="en-MY" sz="2400" b="1" dirty="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400" b="1" dirty="0" err="1">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akan</a:t>
            </a:r>
            <a:r>
              <a:rPr lang="en-MY" sz="2400" b="1" dirty="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400" b="1" dirty="0" err="1">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diterima</a:t>
            </a:r>
            <a:r>
              <a:rPr lang="en-MY" sz="2400" b="1" dirty="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400" b="1" dirty="0" err="1">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doa</a:t>
            </a:r>
            <a:r>
              <a:rPr lang="en-MY" sz="2400" b="1" dirty="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400" b="1" dirty="0" err="1">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kamu</a:t>
            </a:r>
            <a:r>
              <a:rPr lang="en-MY" sz="2400" b="1" dirty="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demi </a:t>
            </a:r>
            <a:r>
              <a:rPr lang="en-MY" sz="2400" b="1" dirty="0" err="1">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Tuhan</a:t>
            </a:r>
            <a:r>
              <a:rPr lang="en-MY" sz="2400" b="1" dirty="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yang </a:t>
            </a:r>
            <a:r>
              <a:rPr lang="en-MY" sz="2400" b="1" dirty="0" err="1">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diri</a:t>
            </a:r>
            <a:r>
              <a:rPr lang="en-MY" sz="2400" b="1" dirty="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Muhammad </a:t>
            </a:r>
            <a:r>
              <a:rPr lang="en-MY" sz="2400" b="1" dirty="0" err="1">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berada</a:t>
            </a:r>
            <a:r>
              <a:rPr lang="en-MY" sz="2400" b="1" dirty="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di </a:t>
            </a:r>
            <a:r>
              <a:rPr lang="en-MY" sz="2400" b="1" dirty="0" err="1">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tangan-Nya</a:t>
            </a:r>
            <a:r>
              <a:rPr lang="en-MY" sz="2400" b="1" dirty="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400" b="1" dirty="0" err="1">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bahawa</a:t>
            </a:r>
            <a:r>
              <a:rPr lang="en-MY" sz="2400" b="1" dirty="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400" b="1" dirty="0" err="1">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seorang</a:t>
            </a:r>
            <a:r>
              <a:rPr lang="en-MY" sz="2400" b="1" dirty="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400" b="1" dirty="0" err="1">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hamba</a:t>
            </a:r>
            <a:r>
              <a:rPr lang="en-MY" sz="2400" b="1" dirty="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yang </a:t>
            </a:r>
            <a:r>
              <a:rPr lang="en-MY" sz="2400" b="1" dirty="0" err="1">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memasukkan</a:t>
            </a:r>
            <a:r>
              <a:rPr lang="en-MY" sz="2400" b="1" dirty="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400" b="1" dirty="0" err="1">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sesuap</a:t>
            </a:r>
            <a:r>
              <a:rPr lang="en-MY" sz="2400" b="1" dirty="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400" b="1" dirty="0" err="1">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makanan</a:t>
            </a:r>
            <a:r>
              <a:rPr lang="en-MY" sz="2400" b="1" dirty="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yang haram </a:t>
            </a:r>
            <a:r>
              <a:rPr lang="en-MY" sz="2400" b="1" dirty="0" err="1">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ke</a:t>
            </a:r>
            <a:r>
              <a:rPr lang="en-MY" sz="2400" b="1" dirty="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400" b="1" dirty="0" err="1">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dalam</a:t>
            </a:r>
            <a:r>
              <a:rPr lang="en-MY" sz="2400" b="1" dirty="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400" b="1" dirty="0" err="1">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rongganya</a:t>
            </a:r>
            <a:r>
              <a:rPr lang="en-MY" sz="2400" b="1" dirty="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400" b="1" dirty="0" err="1">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nescaya</a:t>
            </a:r>
            <a:r>
              <a:rPr lang="en-MY" sz="2400" b="1" dirty="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400" b="1" dirty="0" err="1">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tidak</a:t>
            </a:r>
            <a:r>
              <a:rPr lang="en-MY" sz="2400" b="1" dirty="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400" b="1" dirty="0" err="1">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akan</a:t>
            </a:r>
            <a:r>
              <a:rPr lang="en-MY" sz="2400" b="1" dirty="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400" b="1" dirty="0" err="1">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diterima</a:t>
            </a:r>
            <a:r>
              <a:rPr lang="en-MY" sz="2400" b="1" dirty="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400" b="1" dirty="0" err="1">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amalannya</a:t>
            </a:r>
            <a:r>
              <a:rPr lang="en-MY" sz="2400" b="1" dirty="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400" b="1" dirty="0" err="1">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selama</a:t>
            </a:r>
            <a:r>
              <a:rPr lang="en-MY" sz="2400" b="1" dirty="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400" b="1" dirty="0" err="1">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empat</a:t>
            </a:r>
            <a:r>
              <a:rPr lang="en-MY" sz="2400" b="1" dirty="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400" b="1" dirty="0" err="1">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puluh</a:t>
            </a:r>
            <a:r>
              <a:rPr lang="en-MY" sz="2400" b="1" dirty="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400" b="1" dirty="0" err="1">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hari</a:t>
            </a:r>
            <a:r>
              <a:rPr lang="en-MY" sz="2400" b="1" dirty="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b="1" dirty="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(H.R. al </a:t>
            </a:r>
            <a:r>
              <a:rPr lang="en-MY" b="1" dirty="0" err="1">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Tabrani</a:t>
            </a:r>
            <a:r>
              <a:rPr lang="en-MY" b="1" dirty="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a:t>
            </a:r>
            <a:endParaRPr lang="ms-MY"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
        <p:nvSpPr>
          <p:cNvPr id="5" name="Flowchart: Document 4"/>
          <p:cNvSpPr/>
          <p:nvPr/>
        </p:nvSpPr>
        <p:spPr>
          <a:xfrm>
            <a:off x="107504" y="1821868"/>
            <a:ext cx="2448272" cy="1823156"/>
          </a:xfrm>
          <a:prstGeom prst="flowChartDocumen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400" b="1" dirty="0" err="1" smtClean="0">
                <a:solidFill>
                  <a:schemeClr val="tx1"/>
                </a:solidFill>
                <a:effectLst>
                  <a:glow rad="101600">
                    <a:schemeClr val="bg1">
                      <a:alpha val="60000"/>
                    </a:schemeClr>
                  </a:glow>
                  <a:outerShdw blurRad="38100" dist="38100" dir="2700000" algn="tl">
                    <a:srgbClr val="000000">
                      <a:alpha val="43137"/>
                    </a:srgbClr>
                  </a:outerShdw>
                </a:effectLst>
                <a:latin typeface="Arial" pitchFamily="34" charset="0"/>
                <a:cs typeface="Arial" pitchFamily="34" charset="0"/>
              </a:rPr>
              <a:t>Amalan</a:t>
            </a:r>
            <a:r>
              <a:rPr lang="en-US" sz="2400" b="1" dirty="0" smtClean="0">
                <a:solidFill>
                  <a:schemeClr val="tx1"/>
                </a:solidFill>
                <a:effectLst>
                  <a:glow rad="101600">
                    <a:schemeClr val="bg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smtClean="0">
                <a:solidFill>
                  <a:schemeClr val="tx1"/>
                </a:solidFill>
                <a:effectLst>
                  <a:glow rad="101600">
                    <a:schemeClr val="bg1">
                      <a:alpha val="60000"/>
                    </a:schemeClr>
                  </a:glow>
                  <a:outerShdw blurRad="38100" dist="38100" dir="2700000" algn="tl">
                    <a:srgbClr val="000000">
                      <a:alpha val="43137"/>
                    </a:srgbClr>
                  </a:outerShdw>
                </a:effectLst>
                <a:latin typeface="Arial" pitchFamily="34" charset="0"/>
                <a:cs typeface="Arial" pitchFamily="34" charset="0"/>
              </a:rPr>
              <a:t>tidak</a:t>
            </a:r>
            <a:r>
              <a:rPr lang="en-US" sz="2400" b="1" dirty="0" smtClean="0">
                <a:solidFill>
                  <a:schemeClr val="tx1"/>
                </a:solidFill>
                <a:effectLst>
                  <a:glow rad="101600">
                    <a:schemeClr val="bg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smtClean="0">
                <a:solidFill>
                  <a:schemeClr val="tx1"/>
                </a:solidFill>
                <a:effectLst>
                  <a:glow rad="101600">
                    <a:schemeClr val="bg1">
                      <a:alpha val="60000"/>
                    </a:schemeClr>
                  </a:glow>
                  <a:outerShdw blurRad="38100" dist="38100" dir="2700000" algn="tl">
                    <a:srgbClr val="000000">
                      <a:alpha val="43137"/>
                    </a:srgbClr>
                  </a:outerShdw>
                </a:effectLst>
                <a:latin typeface="Arial" pitchFamily="34" charset="0"/>
                <a:cs typeface="Arial" pitchFamily="34" charset="0"/>
              </a:rPr>
              <a:t>diterima</a:t>
            </a:r>
            <a:r>
              <a:rPr lang="en-US" sz="2400" b="1" dirty="0" smtClean="0">
                <a:solidFill>
                  <a:schemeClr val="tx1"/>
                </a:solidFill>
                <a:effectLst>
                  <a:glow rad="101600">
                    <a:schemeClr val="bg1">
                      <a:alpha val="60000"/>
                    </a:schemeClr>
                  </a:glow>
                  <a:outerShdw blurRad="38100" dist="38100" dir="2700000" algn="tl">
                    <a:srgbClr val="000000">
                      <a:alpha val="43137"/>
                    </a:srgbClr>
                  </a:outerShdw>
                </a:effectLst>
                <a:latin typeface="Arial" pitchFamily="34" charset="0"/>
                <a:cs typeface="Arial" pitchFamily="34" charset="0"/>
              </a:rPr>
              <a:t> Allah</a:t>
            </a:r>
            <a:endParaRPr lang="en-MY" sz="2400" b="1" dirty="0">
              <a:solidFill>
                <a:schemeClr val="tx1"/>
              </a:solidFill>
              <a:effectLst>
                <a:glow rad="101600">
                  <a:schemeClr val="bg1">
                    <a:alpha val="60000"/>
                  </a:schemeClr>
                </a:glow>
                <a:outerShdw blurRad="38100" dist="38100" dir="2700000" algn="tl">
                  <a:srgbClr val="000000">
                    <a:alpha val="43137"/>
                  </a:srgbClr>
                </a:outerShdw>
              </a:effectLst>
              <a:latin typeface="Arial" pitchFamily="34" charset="0"/>
              <a:cs typeface="Arial" pitchFamily="34" charset="0"/>
            </a:endParaRPr>
          </a:p>
        </p:txBody>
      </p:sp>
      <p:sp>
        <p:nvSpPr>
          <p:cNvPr id="6" name="Flowchart: Sequential Access Storage 5"/>
          <p:cNvSpPr/>
          <p:nvPr/>
        </p:nvSpPr>
        <p:spPr>
          <a:xfrm>
            <a:off x="82111" y="1567719"/>
            <a:ext cx="385433" cy="572450"/>
          </a:xfrm>
          <a:prstGeom prst="flowChartMagneticTape">
            <a:avLst/>
          </a:prstGeom>
          <a:solidFill>
            <a:srgbClr val="FFFF00"/>
          </a:solid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3</a:t>
            </a:r>
            <a:endParaRPr lang="en-MY" dirty="0"/>
          </a:p>
        </p:txBody>
      </p:sp>
      <p:sp>
        <p:nvSpPr>
          <p:cNvPr id="7" name="Rounded Rectangle 6"/>
          <p:cNvSpPr/>
          <p:nvPr/>
        </p:nvSpPr>
        <p:spPr>
          <a:xfrm>
            <a:off x="2699792" y="1823256"/>
            <a:ext cx="3816424" cy="525624"/>
          </a:xfrm>
          <a:prstGeom prst="roundRect">
            <a:avLst>
              <a:gd name="adj" fmla="val 0"/>
            </a:avLst>
          </a:prstGeom>
          <a:solidFill>
            <a:srgbClr val="00B05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Jawapan</a:t>
            </a:r>
            <a:r>
              <a:rPr lang="en-US" sz="20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0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Rasulullah</a:t>
            </a:r>
            <a:r>
              <a:rPr lang="en-US" sz="20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SAW</a:t>
            </a:r>
            <a:endParaRPr lang="en-US" sz="20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Tree>
    <p:extLst>
      <p:ext uri="{BB962C8B-B14F-4D97-AF65-F5344CB8AC3E}">
        <p14:creationId xmlns:p14="http://schemas.microsoft.com/office/powerpoint/2010/main" val="40646540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1250"/>
            <a:ext cx="9129010" cy="6858000"/>
          </a:xfrm>
          <a:prstGeom prst="rect">
            <a:avLst/>
          </a:prstGeom>
          <a:noFill/>
          <a:ln w="9525">
            <a:noFill/>
            <a:miter lim="800000"/>
            <a:headEnd/>
            <a:tailEnd/>
          </a:ln>
          <a:effectLst/>
        </p:spPr>
      </p:pic>
      <p:sp>
        <p:nvSpPr>
          <p:cNvPr id="3" name="Rectangle 2"/>
          <p:cNvSpPr/>
          <p:nvPr/>
        </p:nvSpPr>
        <p:spPr>
          <a:xfrm>
            <a:off x="0" y="221633"/>
            <a:ext cx="9144000"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Kesan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Buruk</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ounded Rectangle 3"/>
          <p:cNvSpPr/>
          <p:nvPr/>
        </p:nvSpPr>
        <p:spPr>
          <a:xfrm>
            <a:off x="95942" y="4079087"/>
            <a:ext cx="8940554" cy="1366137"/>
          </a:xfrm>
          <a:prstGeom prst="roundRect">
            <a:avLst>
              <a:gd name="adj" fmla="val 8442"/>
            </a:avLst>
          </a:prstGeom>
          <a:ln/>
        </p:spPr>
        <p:style>
          <a:lnRef idx="3">
            <a:schemeClr val="lt1"/>
          </a:lnRef>
          <a:fillRef idx="1">
            <a:schemeClr val="accent5"/>
          </a:fillRef>
          <a:effectRef idx="1">
            <a:schemeClr val="accent5"/>
          </a:effectRef>
          <a:fontRef idx="minor">
            <a:schemeClr val="lt1"/>
          </a:fontRef>
        </p:style>
        <p:txBody>
          <a:bodyPr anchor="ctr"/>
          <a:lstStyle/>
          <a:p>
            <a:pPr lvl="0" algn="ctr">
              <a:defRPr/>
            </a:pPr>
            <a:r>
              <a:rPr lang="en-MY" sz="2200" b="1" dirty="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a:t>
            </a:r>
            <a:r>
              <a:rPr lang="en-MY" sz="2200" b="1" dirty="0" err="1">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Tiap-tiap</a:t>
            </a:r>
            <a:r>
              <a:rPr lang="en-MY" sz="2200" b="1" dirty="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200" b="1" dirty="0" err="1">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daging</a:t>
            </a:r>
            <a:r>
              <a:rPr lang="en-MY" sz="2200" b="1" dirty="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yang </a:t>
            </a:r>
            <a:r>
              <a:rPr lang="en-MY" sz="2200" b="1" dirty="0" err="1">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tumbuh</a:t>
            </a:r>
            <a:r>
              <a:rPr lang="en-MY" sz="2200" b="1" dirty="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200" b="1" dirty="0" err="1">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dari</a:t>
            </a:r>
            <a:r>
              <a:rPr lang="en-MY" sz="2200" b="1" dirty="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200" b="1" dirty="0" err="1">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benda</a:t>
            </a:r>
            <a:r>
              <a:rPr lang="en-MY" sz="2200" b="1" dirty="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yang haram, </a:t>
            </a:r>
            <a:r>
              <a:rPr lang="en-MY" sz="2200" b="1" dirty="0" err="1">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maka</a:t>
            </a:r>
            <a:r>
              <a:rPr lang="en-MY" sz="2200" b="1" dirty="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200" b="1" dirty="0" err="1">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Neraka</a:t>
            </a:r>
            <a:r>
              <a:rPr lang="en-MY" sz="2200" b="1" dirty="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200" b="1" dirty="0" err="1">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lebih</a:t>
            </a:r>
            <a:r>
              <a:rPr lang="en-MY" sz="2200" b="1" dirty="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200" b="1" dirty="0" err="1">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utama</a:t>
            </a:r>
            <a:r>
              <a:rPr lang="en-MY" sz="2200" b="1" dirty="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200" b="1" dirty="0" err="1">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untuknya</a:t>
            </a:r>
            <a:r>
              <a:rPr lang="en-MY" sz="2200" b="1" dirty="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(H.R. At </a:t>
            </a:r>
            <a:r>
              <a:rPr lang="en-MY" sz="2200" b="1" dirty="0" err="1">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Tirmidzi</a:t>
            </a:r>
            <a:r>
              <a:rPr lang="en-MY" sz="2200" b="1" dirty="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a:t>
            </a:r>
            <a:endParaRPr lang="ms-MY" sz="20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
        <p:nvSpPr>
          <p:cNvPr id="5" name="Flowchart: Document 4"/>
          <p:cNvSpPr/>
          <p:nvPr/>
        </p:nvSpPr>
        <p:spPr>
          <a:xfrm>
            <a:off x="121335" y="1421532"/>
            <a:ext cx="2448272" cy="1823156"/>
          </a:xfrm>
          <a:prstGeom prst="flowChartDocumen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err="1">
                <a:solidFill>
                  <a:schemeClr val="tx1"/>
                </a:solidFill>
                <a:effectLst>
                  <a:glow rad="101600">
                    <a:schemeClr val="bg1">
                      <a:alpha val="60000"/>
                    </a:schemeClr>
                  </a:glow>
                  <a:outerShdw blurRad="38100" dist="38100" dir="2700000" algn="tl">
                    <a:srgbClr val="000000">
                      <a:alpha val="43137"/>
                    </a:srgbClr>
                  </a:outerShdw>
                </a:effectLst>
                <a:latin typeface="Arial" pitchFamily="34" charset="0"/>
                <a:cs typeface="Arial" pitchFamily="34" charset="0"/>
              </a:rPr>
              <a:t>Dagingnya</a:t>
            </a:r>
            <a:r>
              <a:rPr lang="en-US" sz="2400" b="1" dirty="0">
                <a:solidFill>
                  <a:schemeClr val="tx1"/>
                </a:solidFill>
                <a:effectLst>
                  <a:glow rad="101600">
                    <a:schemeClr val="bg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a:solidFill>
                  <a:schemeClr val="tx1"/>
                </a:solidFill>
                <a:effectLst>
                  <a:glow rad="101600">
                    <a:schemeClr val="bg1">
                      <a:alpha val="60000"/>
                    </a:schemeClr>
                  </a:glow>
                  <a:outerShdw blurRad="38100" dist="38100" dir="2700000" algn="tl">
                    <a:srgbClr val="000000">
                      <a:alpha val="43137"/>
                    </a:srgbClr>
                  </a:outerShdw>
                </a:effectLst>
                <a:latin typeface="Arial" pitchFamily="34" charset="0"/>
                <a:cs typeface="Arial" pitchFamily="34" charset="0"/>
              </a:rPr>
              <a:t>akan</a:t>
            </a:r>
            <a:r>
              <a:rPr lang="en-US" sz="2400" b="1" dirty="0">
                <a:solidFill>
                  <a:schemeClr val="tx1"/>
                </a:solidFill>
                <a:effectLst>
                  <a:glow rad="101600">
                    <a:schemeClr val="bg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a:solidFill>
                  <a:schemeClr val="tx1"/>
                </a:solidFill>
                <a:effectLst>
                  <a:glow rad="101600">
                    <a:schemeClr val="bg1">
                      <a:alpha val="60000"/>
                    </a:schemeClr>
                  </a:glow>
                  <a:outerShdw blurRad="38100" dist="38100" dir="2700000" algn="tl">
                    <a:srgbClr val="000000">
                      <a:alpha val="43137"/>
                    </a:srgbClr>
                  </a:outerShdw>
                </a:effectLst>
                <a:latin typeface="Arial" pitchFamily="34" charset="0"/>
                <a:cs typeface="Arial" pitchFamily="34" charset="0"/>
              </a:rPr>
              <a:t>dibakar</a:t>
            </a:r>
            <a:r>
              <a:rPr lang="en-US" sz="2400" b="1" dirty="0">
                <a:solidFill>
                  <a:schemeClr val="tx1"/>
                </a:solidFill>
                <a:effectLst>
                  <a:glow rad="101600">
                    <a:schemeClr val="bg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a:solidFill>
                  <a:schemeClr val="tx1"/>
                </a:solidFill>
                <a:effectLst>
                  <a:glow rad="101600">
                    <a:schemeClr val="bg1">
                      <a:alpha val="60000"/>
                    </a:schemeClr>
                  </a:glow>
                  <a:outerShdw blurRad="38100" dist="38100" dir="2700000" algn="tl">
                    <a:srgbClr val="000000">
                      <a:alpha val="43137"/>
                    </a:srgbClr>
                  </a:outerShdw>
                </a:effectLst>
                <a:latin typeface="Arial" pitchFamily="34" charset="0"/>
                <a:cs typeface="Arial" pitchFamily="34" charset="0"/>
              </a:rPr>
              <a:t>dalam</a:t>
            </a:r>
            <a:r>
              <a:rPr lang="en-US" sz="2400" b="1" dirty="0">
                <a:solidFill>
                  <a:schemeClr val="tx1"/>
                </a:solidFill>
                <a:effectLst>
                  <a:glow rad="101600">
                    <a:schemeClr val="bg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a:solidFill>
                  <a:schemeClr val="tx1"/>
                </a:solidFill>
                <a:effectLst>
                  <a:glow rad="101600">
                    <a:schemeClr val="bg1">
                      <a:alpha val="60000"/>
                    </a:schemeClr>
                  </a:glow>
                  <a:outerShdw blurRad="38100" dist="38100" dir="2700000" algn="tl">
                    <a:srgbClr val="000000">
                      <a:alpha val="43137"/>
                    </a:srgbClr>
                  </a:outerShdw>
                </a:effectLst>
                <a:latin typeface="Arial" pitchFamily="34" charset="0"/>
                <a:cs typeface="Arial" pitchFamily="34" charset="0"/>
              </a:rPr>
              <a:t>api</a:t>
            </a:r>
            <a:r>
              <a:rPr lang="en-US" sz="2400" b="1" dirty="0">
                <a:solidFill>
                  <a:schemeClr val="tx1"/>
                </a:solidFill>
                <a:effectLst>
                  <a:glow rad="101600">
                    <a:schemeClr val="bg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a:solidFill>
                  <a:schemeClr val="tx1"/>
                </a:solidFill>
                <a:effectLst>
                  <a:glow rad="101600">
                    <a:schemeClr val="bg1">
                      <a:alpha val="60000"/>
                    </a:schemeClr>
                  </a:glow>
                  <a:outerShdw blurRad="38100" dist="38100" dir="2700000" algn="tl">
                    <a:srgbClr val="000000">
                      <a:alpha val="43137"/>
                    </a:srgbClr>
                  </a:outerShdw>
                </a:effectLst>
                <a:latin typeface="Arial" pitchFamily="34" charset="0"/>
                <a:cs typeface="Arial" pitchFamily="34" charset="0"/>
              </a:rPr>
              <a:t>neraka</a:t>
            </a:r>
            <a:endParaRPr lang="en-MY" sz="2400" b="1" dirty="0">
              <a:solidFill>
                <a:schemeClr val="tx1"/>
              </a:solidFill>
              <a:effectLst>
                <a:glow rad="101600">
                  <a:schemeClr val="bg1">
                    <a:alpha val="60000"/>
                  </a:schemeClr>
                </a:glow>
                <a:outerShdw blurRad="38100" dist="38100" dir="2700000" algn="tl">
                  <a:srgbClr val="000000">
                    <a:alpha val="43137"/>
                  </a:srgbClr>
                </a:outerShdw>
              </a:effectLst>
              <a:latin typeface="Arial" pitchFamily="34" charset="0"/>
              <a:cs typeface="Arial" pitchFamily="34" charset="0"/>
            </a:endParaRPr>
          </a:p>
        </p:txBody>
      </p:sp>
      <p:sp>
        <p:nvSpPr>
          <p:cNvPr id="6" name="Flowchart: Sequential Access Storage 5"/>
          <p:cNvSpPr/>
          <p:nvPr/>
        </p:nvSpPr>
        <p:spPr>
          <a:xfrm>
            <a:off x="95942" y="1173223"/>
            <a:ext cx="385433" cy="566609"/>
          </a:xfrm>
          <a:prstGeom prst="flowChartMagneticTape">
            <a:avLst/>
          </a:prstGeom>
          <a:solidFill>
            <a:srgbClr val="FFFF00"/>
          </a:solid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4</a:t>
            </a:r>
            <a:endParaRPr lang="en-MY" dirty="0"/>
          </a:p>
        </p:txBody>
      </p:sp>
      <p:sp>
        <p:nvSpPr>
          <p:cNvPr id="7" name="Rectangle 6"/>
          <p:cNvSpPr/>
          <p:nvPr/>
        </p:nvSpPr>
        <p:spPr>
          <a:xfrm>
            <a:off x="0" y="3222329"/>
            <a:ext cx="9144000" cy="830997"/>
          </a:xfrm>
          <a:prstGeom prst="rect">
            <a:avLst/>
          </a:prstGeom>
          <a:solidFill>
            <a:schemeClr val="bg1">
              <a:lumMod val="65000"/>
              <a:alpha val="66000"/>
            </a:schemeClr>
          </a:solidFill>
        </p:spPr>
        <p:txBody>
          <a:bodyPr wrap="square">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كُلُّ لَحْمٍ نَبَتَ مِنَ الْحَرَامِ فَالنَّارُ أَوْلَى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بِهِ. </a:t>
            </a:r>
            <a:r>
              <a:rPr lang="ar-SA" sz="32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(رواه الترمذي)</a:t>
            </a:r>
            <a:endParaRPr lang="ms-MY" sz="32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8" name="Rounded Rectangle 7"/>
          <p:cNvSpPr/>
          <p:nvPr/>
        </p:nvSpPr>
        <p:spPr>
          <a:xfrm>
            <a:off x="2267744" y="2492896"/>
            <a:ext cx="5328592" cy="525624"/>
          </a:xfrm>
          <a:prstGeom prst="roundRect">
            <a:avLst>
              <a:gd name="adj" fmla="val 0"/>
            </a:avLst>
          </a:prstGeom>
          <a:solidFill>
            <a:srgbClr val="00B05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Sabda</a:t>
            </a:r>
            <a:r>
              <a:rPr lang="en-US" sz="28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Rasulullah</a:t>
            </a:r>
            <a:r>
              <a:rPr lang="en-US" sz="28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SAW</a:t>
            </a:r>
            <a:endParaRPr lang="en-US" sz="28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Tree>
    <p:extLst>
      <p:ext uri="{BB962C8B-B14F-4D97-AF65-F5344CB8AC3E}">
        <p14:creationId xmlns:p14="http://schemas.microsoft.com/office/powerpoint/2010/main" val="40646540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1250"/>
            <a:ext cx="9129010" cy="6858000"/>
          </a:xfrm>
          <a:prstGeom prst="rect">
            <a:avLst/>
          </a:prstGeom>
          <a:noFill/>
          <a:ln w="9525">
            <a:noFill/>
            <a:miter lim="800000"/>
            <a:headEnd/>
            <a:tailEnd/>
          </a:ln>
          <a:effectLst/>
        </p:spPr>
      </p:pic>
      <p:sp>
        <p:nvSpPr>
          <p:cNvPr id="3" name="Rectangle 2"/>
          <p:cNvSpPr/>
          <p:nvPr/>
        </p:nvSpPr>
        <p:spPr>
          <a:xfrm>
            <a:off x="0" y="221633"/>
            <a:ext cx="9144000"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Kesan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Buruk</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ounded Rectangle 3"/>
          <p:cNvSpPr/>
          <p:nvPr/>
        </p:nvSpPr>
        <p:spPr>
          <a:xfrm>
            <a:off x="95942" y="4869160"/>
            <a:ext cx="8940554" cy="1872208"/>
          </a:xfrm>
          <a:prstGeom prst="roundRect">
            <a:avLst>
              <a:gd name="adj" fmla="val 8442"/>
            </a:avLst>
          </a:prstGeom>
          <a:ln/>
        </p:spPr>
        <p:style>
          <a:lnRef idx="3">
            <a:schemeClr val="lt1"/>
          </a:lnRef>
          <a:fillRef idx="1">
            <a:schemeClr val="accent5"/>
          </a:fillRef>
          <a:effectRef idx="1">
            <a:schemeClr val="accent5"/>
          </a:effectRef>
          <a:fontRef idx="minor">
            <a:schemeClr val="lt1"/>
          </a:fontRef>
        </p:style>
        <p:txBody>
          <a:bodyPr anchor="ctr"/>
          <a:lstStyle/>
          <a:p>
            <a:pPr lvl="0" algn="ctr">
              <a:defRPr/>
            </a:pPr>
            <a:r>
              <a:rPr lang="en-MY" sz="2400" b="1" dirty="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a:t>
            </a:r>
            <a:r>
              <a:rPr lang="en-MY" sz="2400" b="1" dirty="0" err="1">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Ketahuilah</a:t>
            </a:r>
            <a:r>
              <a:rPr lang="en-MY" sz="2400" b="1" dirty="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400" b="1" dirty="0" err="1">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bahawa</a:t>
            </a:r>
            <a:r>
              <a:rPr lang="en-MY" sz="2400" b="1" dirty="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400" b="1" dirty="0" err="1">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dalam</a:t>
            </a:r>
            <a:r>
              <a:rPr lang="en-MY" sz="2400" b="1" dirty="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400" b="1" dirty="0" err="1">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tubuh</a:t>
            </a:r>
            <a:r>
              <a:rPr lang="en-MY" sz="2400" b="1" dirty="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400" b="1" dirty="0" err="1">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badan</a:t>
            </a:r>
            <a:r>
              <a:rPr lang="en-MY" sz="2400" b="1" dirty="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400" b="1" dirty="0" err="1">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terdapat</a:t>
            </a:r>
            <a:r>
              <a:rPr lang="en-MY" sz="2400" b="1" dirty="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400" b="1" dirty="0" err="1">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seketul</a:t>
            </a:r>
            <a:r>
              <a:rPr lang="en-MY" sz="2400" b="1" dirty="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400" b="1" dirty="0" err="1">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daging</a:t>
            </a:r>
            <a:r>
              <a:rPr lang="en-MY" sz="2400" b="1" dirty="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yang </a:t>
            </a:r>
            <a:r>
              <a:rPr lang="en-MY" sz="2400" b="1" dirty="0" err="1">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apabila</a:t>
            </a:r>
            <a:r>
              <a:rPr lang="en-MY" sz="2400" b="1" dirty="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400" b="1" dirty="0" err="1">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ia</a:t>
            </a:r>
            <a:r>
              <a:rPr lang="en-MY" sz="2400" b="1" dirty="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400" b="1" dirty="0" err="1">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baik</a:t>
            </a:r>
            <a:r>
              <a:rPr lang="en-MY" sz="2400" b="1" dirty="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400" b="1" dirty="0" err="1">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nescaya</a:t>
            </a:r>
            <a:r>
              <a:rPr lang="en-MY" sz="2400" b="1" dirty="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400" b="1" dirty="0" err="1">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menjadi</a:t>
            </a:r>
            <a:r>
              <a:rPr lang="en-MY" sz="2400" b="1" dirty="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400" b="1" dirty="0" err="1">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baiklah</a:t>
            </a:r>
            <a:r>
              <a:rPr lang="en-MY" sz="2400" b="1" dirty="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400" b="1" dirty="0" err="1">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seluruh</a:t>
            </a:r>
            <a:r>
              <a:rPr lang="en-MY" sz="2400" b="1" dirty="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400" b="1" dirty="0" err="1">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tubuh</a:t>
            </a:r>
            <a:r>
              <a:rPr lang="en-MY" sz="2400" b="1" dirty="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400" b="1" dirty="0" err="1">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badan</a:t>
            </a:r>
            <a:r>
              <a:rPr lang="en-MY" sz="2400" b="1" dirty="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400" b="1" dirty="0" err="1">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dan</a:t>
            </a:r>
            <a:r>
              <a:rPr lang="en-MY" sz="2400" b="1" dirty="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400" b="1" dirty="0" err="1">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apabila</a:t>
            </a:r>
            <a:r>
              <a:rPr lang="en-MY" sz="2400" b="1" dirty="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400" b="1" dirty="0" err="1">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ia</a:t>
            </a:r>
            <a:r>
              <a:rPr lang="en-MY" sz="2400" b="1" dirty="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400" b="1" dirty="0" err="1">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rosak</a:t>
            </a:r>
            <a:r>
              <a:rPr lang="en-MY" sz="2400" b="1" dirty="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400" b="1" dirty="0" err="1">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nescaya</a:t>
            </a:r>
            <a:r>
              <a:rPr lang="en-MY" sz="2400" b="1" dirty="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400" b="1" dirty="0" err="1">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menjadi</a:t>
            </a:r>
            <a:r>
              <a:rPr lang="en-MY" sz="2400" b="1" dirty="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400" b="1" dirty="0" err="1">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rosaklah</a:t>
            </a:r>
            <a:r>
              <a:rPr lang="en-MY" sz="2400" b="1" dirty="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400" b="1" dirty="0" err="1">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seluruh</a:t>
            </a:r>
            <a:r>
              <a:rPr lang="en-MY" sz="2400" b="1" dirty="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400" b="1" dirty="0" err="1">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tubuh</a:t>
            </a:r>
            <a:r>
              <a:rPr lang="en-MY" sz="2400" b="1" dirty="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400" b="1" dirty="0" err="1">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badan</a:t>
            </a:r>
            <a:r>
              <a:rPr lang="en-MY" sz="2400" b="1" dirty="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400" b="1" dirty="0" err="1">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ketahuilah</a:t>
            </a:r>
            <a:r>
              <a:rPr lang="en-MY" sz="2400" b="1" dirty="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400" b="1" dirty="0" err="1">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itulah</a:t>
            </a:r>
            <a:r>
              <a:rPr lang="en-MY" sz="2400" b="1" dirty="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hati</a:t>
            </a:r>
            <a:r>
              <a:rPr lang="en-MY"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a:t>
            </a:r>
            <a:r>
              <a:rPr lang="en-US" sz="2400" b="1" dirty="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a:t>
            </a:r>
            <a:r>
              <a:rPr lang="en-MY"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endParaRPr lang="ar-SA"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a:p>
            <a:pPr lvl="0" algn="ctr">
              <a:defRPr/>
            </a:pPr>
            <a:r>
              <a:rPr lang="en-MY"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a:t>
            </a:r>
            <a:r>
              <a:rPr lang="en-MY" sz="2400" b="1" dirty="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H.R al-</a:t>
            </a:r>
            <a:r>
              <a:rPr lang="en-MY" sz="2400" b="1" dirty="0" err="1">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Bukhari</a:t>
            </a:r>
            <a:r>
              <a:rPr lang="en-MY" sz="2400" b="1" dirty="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400" b="1" dirty="0" err="1">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dan</a:t>
            </a:r>
            <a:r>
              <a:rPr lang="en-MY" sz="2400" b="1" dirty="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Muslim).</a:t>
            </a:r>
            <a:endParaRPr lang="ms-MY"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
        <p:nvSpPr>
          <p:cNvPr id="5" name="Flowchart: Document 4"/>
          <p:cNvSpPr/>
          <p:nvPr/>
        </p:nvSpPr>
        <p:spPr>
          <a:xfrm>
            <a:off x="121335" y="1421532"/>
            <a:ext cx="2448272" cy="1823156"/>
          </a:xfrm>
          <a:prstGeom prst="flowChartDocumen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err="1" smtClean="0">
                <a:solidFill>
                  <a:schemeClr val="tx1"/>
                </a:solidFill>
                <a:effectLst>
                  <a:glow rad="101600">
                    <a:schemeClr val="bg1">
                      <a:alpha val="60000"/>
                    </a:schemeClr>
                  </a:glow>
                  <a:outerShdw blurRad="38100" dist="38100" dir="2700000" algn="tl">
                    <a:srgbClr val="000000">
                      <a:alpha val="43137"/>
                    </a:srgbClr>
                  </a:outerShdw>
                </a:effectLst>
                <a:latin typeface="Arial" pitchFamily="34" charset="0"/>
                <a:cs typeface="Arial" pitchFamily="34" charset="0"/>
              </a:rPr>
              <a:t>Hati</a:t>
            </a:r>
            <a:r>
              <a:rPr lang="en-US" sz="2400" b="1" dirty="0" smtClean="0">
                <a:solidFill>
                  <a:schemeClr val="tx1"/>
                </a:solidFill>
                <a:effectLst>
                  <a:glow rad="101600">
                    <a:schemeClr val="bg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smtClean="0">
                <a:solidFill>
                  <a:schemeClr val="tx1"/>
                </a:solidFill>
                <a:effectLst>
                  <a:glow rad="101600">
                    <a:schemeClr val="bg1">
                      <a:alpha val="60000"/>
                    </a:schemeClr>
                  </a:glow>
                  <a:outerShdw blurRad="38100" dist="38100" dir="2700000" algn="tl">
                    <a:srgbClr val="000000">
                      <a:alpha val="43137"/>
                    </a:srgbClr>
                  </a:outerShdw>
                </a:effectLst>
                <a:latin typeface="Arial" pitchFamily="34" charset="0"/>
                <a:cs typeface="Arial" pitchFamily="34" charset="0"/>
              </a:rPr>
              <a:t>Menjadi</a:t>
            </a:r>
            <a:r>
              <a:rPr lang="en-US" sz="2400" b="1" dirty="0" smtClean="0">
                <a:solidFill>
                  <a:schemeClr val="tx1"/>
                </a:solidFill>
                <a:effectLst>
                  <a:glow rad="101600">
                    <a:schemeClr val="bg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smtClean="0">
                <a:solidFill>
                  <a:schemeClr val="tx1"/>
                </a:solidFill>
                <a:effectLst>
                  <a:glow rad="101600">
                    <a:schemeClr val="bg1">
                      <a:alpha val="60000"/>
                    </a:schemeClr>
                  </a:glow>
                  <a:outerShdw blurRad="38100" dist="38100" dir="2700000" algn="tl">
                    <a:srgbClr val="000000">
                      <a:alpha val="43137"/>
                    </a:srgbClr>
                  </a:outerShdw>
                </a:effectLst>
                <a:latin typeface="Arial" pitchFamily="34" charset="0"/>
                <a:cs typeface="Arial" pitchFamily="34" charset="0"/>
              </a:rPr>
              <a:t>Keras</a:t>
            </a:r>
            <a:endParaRPr lang="en-MY" sz="2400" b="1" dirty="0">
              <a:solidFill>
                <a:schemeClr val="tx1"/>
              </a:solidFill>
              <a:effectLst>
                <a:glow rad="101600">
                  <a:schemeClr val="bg1">
                    <a:alpha val="60000"/>
                  </a:schemeClr>
                </a:glow>
                <a:outerShdw blurRad="38100" dist="38100" dir="2700000" algn="tl">
                  <a:srgbClr val="000000">
                    <a:alpha val="43137"/>
                  </a:srgbClr>
                </a:outerShdw>
              </a:effectLst>
              <a:latin typeface="Arial" pitchFamily="34" charset="0"/>
              <a:cs typeface="Arial" pitchFamily="34" charset="0"/>
            </a:endParaRPr>
          </a:p>
        </p:txBody>
      </p:sp>
      <p:sp>
        <p:nvSpPr>
          <p:cNvPr id="6" name="Flowchart: Sequential Access Storage 5"/>
          <p:cNvSpPr/>
          <p:nvPr/>
        </p:nvSpPr>
        <p:spPr>
          <a:xfrm>
            <a:off x="95942" y="1173223"/>
            <a:ext cx="385433" cy="566609"/>
          </a:xfrm>
          <a:prstGeom prst="flowChartMagneticTape">
            <a:avLst/>
          </a:prstGeom>
          <a:solidFill>
            <a:srgbClr val="FFFF00"/>
          </a:solid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5</a:t>
            </a:r>
            <a:endParaRPr lang="en-MY" dirty="0"/>
          </a:p>
        </p:txBody>
      </p:sp>
      <p:sp>
        <p:nvSpPr>
          <p:cNvPr id="7" name="Rectangle 6"/>
          <p:cNvSpPr/>
          <p:nvPr/>
        </p:nvSpPr>
        <p:spPr>
          <a:xfrm>
            <a:off x="0" y="3222329"/>
            <a:ext cx="9144000" cy="1446550"/>
          </a:xfrm>
          <a:prstGeom prst="rect">
            <a:avLst/>
          </a:prstGeom>
          <a:solidFill>
            <a:schemeClr val="bg1">
              <a:lumMod val="65000"/>
              <a:alpha val="66000"/>
            </a:schemeClr>
          </a:solidFill>
        </p:spPr>
        <p:txBody>
          <a:bodyPr wrap="square">
            <a:spAutoFit/>
          </a:bodyPr>
          <a:lstStyle/>
          <a:p>
            <a:pPr algn="ctr" rtl="1"/>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"أَلا وَإِنَّ فِي الْجَسَدِ مُضْغَةً إِذَا صَلَحَتْ صَلَحَ الْجَسَدُ كُلُّهُ، وَإِذَا فَسَدَتْ فَسَدَ الْجَسَدُ كُلُّهُ، أَلا وَهِيَ الْقَلْبُ". </a:t>
            </a:r>
            <a:r>
              <a:rPr lang="ar-SA" sz="36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SA" sz="36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متفق </a:t>
            </a:r>
            <a:r>
              <a:rPr lang="ar-SA" sz="36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عليه)</a:t>
            </a:r>
            <a:endParaRPr lang="ms-MY" sz="2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8" name="Rounded Rectangle 7"/>
          <p:cNvSpPr/>
          <p:nvPr/>
        </p:nvSpPr>
        <p:spPr>
          <a:xfrm>
            <a:off x="2267744" y="2492896"/>
            <a:ext cx="5328592" cy="525624"/>
          </a:xfrm>
          <a:prstGeom prst="roundRect">
            <a:avLst>
              <a:gd name="adj" fmla="val 0"/>
            </a:avLst>
          </a:prstGeom>
          <a:solidFill>
            <a:srgbClr val="00B05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Sabda</a:t>
            </a:r>
            <a:r>
              <a:rPr lang="en-US" sz="28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Rasulullah</a:t>
            </a:r>
            <a:r>
              <a:rPr lang="en-US" sz="28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SAW</a:t>
            </a:r>
            <a:endParaRPr lang="en-US" sz="28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Tree>
    <p:extLst>
      <p:ext uri="{BB962C8B-B14F-4D97-AF65-F5344CB8AC3E}">
        <p14:creationId xmlns:p14="http://schemas.microsoft.com/office/powerpoint/2010/main" val="40646540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1250"/>
            <a:ext cx="9129010" cy="6858000"/>
          </a:xfrm>
          <a:prstGeom prst="rect">
            <a:avLst/>
          </a:prstGeom>
          <a:noFill/>
          <a:ln w="9525">
            <a:noFill/>
            <a:miter lim="800000"/>
            <a:headEnd/>
            <a:tailEnd/>
          </a:ln>
          <a:effectLst/>
        </p:spPr>
      </p:pic>
      <p:sp>
        <p:nvSpPr>
          <p:cNvPr id="3" name="Rectangle 2"/>
          <p:cNvSpPr/>
          <p:nvPr/>
        </p:nvSpPr>
        <p:spPr>
          <a:xfrm>
            <a:off x="116904" y="257058"/>
            <a:ext cx="8991600"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Kesimpulan</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ounded Rectangle 3"/>
          <p:cNvSpPr/>
          <p:nvPr/>
        </p:nvSpPr>
        <p:spPr>
          <a:xfrm>
            <a:off x="844860" y="1718946"/>
            <a:ext cx="3969393" cy="1133990"/>
          </a:xfrm>
          <a:prstGeom prst="roundRect">
            <a:avLst>
              <a:gd name="adj" fmla="val 0"/>
            </a:avLst>
          </a:prstGeom>
          <a:solidFill>
            <a:srgbClr val="00B05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Pastikan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makanan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minuman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pakaian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kita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benar-benar</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halal.</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5" name="Rounded Rectangle 4"/>
          <p:cNvSpPr/>
          <p:nvPr/>
        </p:nvSpPr>
        <p:spPr>
          <a:xfrm>
            <a:off x="5148064" y="1549193"/>
            <a:ext cx="2514600" cy="1735791"/>
          </a:xfrm>
          <a:prstGeom prst="roundRect">
            <a:avLst>
              <a:gd name="adj" fmla="val 0"/>
            </a:avLst>
          </a:prstGeom>
          <a:gradFill flip="none" rotWithShape="1">
            <a:gsLst>
              <a:gs pos="0">
                <a:srgbClr val="FF00FF">
                  <a:shade val="30000"/>
                  <a:satMod val="115000"/>
                </a:srgbClr>
              </a:gs>
              <a:gs pos="50000">
                <a:srgbClr val="FF00FF">
                  <a:shade val="67500"/>
                  <a:satMod val="115000"/>
                </a:srgbClr>
              </a:gs>
              <a:gs pos="100000">
                <a:srgbClr val="FF00FF">
                  <a:shade val="100000"/>
                  <a:satMod val="115000"/>
                </a:srgbClr>
              </a:gs>
            </a:gsLst>
            <a:lin ang="5400000" scaled="1"/>
            <a:tileRect/>
          </a:gra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Diperolehi</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melalui</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sumber</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yang halal</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6" name="Rounded Rectangle 5"/>
          <p:cNvSpPr/>
          <p:nvPr/>
        </p:nvSpPr>
        <p:spPr>
          <a:xfrm>
            <a:off x="1253699" y="4005064"/>
            <a:ext cx="6942097" cy="1364162"/>
          </a:xfrm>
          <a:prstGeom prst="roundRect">
            <a:avLst>
              <a:gd name="adj" fmla="val 0"/>
            </a:avLst>
          </a:prstGeom>
          <a:solidFill>
            <a:srgbClr val="99CC0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Hidup</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diberkati</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Allah,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keluarga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menjadi</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bahagia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anak-anak</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berakhlak</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mulia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jiwa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sentiasa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tenang</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7" name="Rounded Rectangle 6"/>
          <p:cNvSpPr/>
          <p:nvPr/>
        </p:nvSpPr>
        <p:spPr>
          <a:xfrm>
            <a:off x="1255120" y="5517232"/>
            <a:ext cx="6942097" cy="1069319"/>
          </a:xfrm>
          <a:prstGeom prst="roundRect">
            <a:avLst>
              <a:gd name="adj" fmla="val 0"/>
            </a:avLst>
          </a:prstGeom>
          <a:solidFill>
            <a:srgbClr val="99CC0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Dapat</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beribadat</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dengan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khusyuk</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p>
          <a:p>
            <a:pPr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ikhlas</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8" name="Curved Left Arrow 7"/>
          <p:cNvSpPr/>
          <p:nvPr/>
        </p:nvSpPr>
        <p:spPr>
          <a:xfrm rot="20689738" flipH="1">
            <a:off x="782906" y="5093181"/>
            <a:ext cx="667825" cy="848102"/>
          </a:xfrm>
          <a:prstGeom prst="curvedLeftArrow">
            <a:avLst/>
          </a:prstGeom>
          <a:solidFill>
            <a:srgbClr val="FF0000"/>
          </a:solidFill>
          <a:ln w="12700">
            <a:solidFill>
              <a:schemeClr val="bg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solidFill>
                <a:schemeClr val="tx1"/>
              </a:solidFill>
            </a:endParaRPr>
          </a:p>
        </p:txBody>
      </p:sp>
    </p:spTree>
    <p:extLst>
      <p:ext uri="{BB962C8B-B14F-4D97-AF65-F5344CB8AC3E}">
        <p14:creationId xmlns:p14="http://schemas.microsoft.com/office/powerpoint/2010/main" val="40646540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1250"/>
            <a:ext cx="9129010" cy="6858000"/>
          </a:xfrm>
          <a:prstGeom prst="rect">
            <a:avLst/>
          </a:prstGeom>
          <a:noFill/>
          <a:ln w="9525">
            <a:noFill/>
            <a:miter lim="800000"/>
            <a:headEnd/>
            <a:tailEnd/>
          </a:ln>
          <a:effectLst/>
        </p:spPr>
      </p:pic>
      <p:sp>
        <p:nvSpPr>
          <p:cNvPr id="3" name="TextBox 2"/>
          <p:cNvSpPr txBox="1"/>
          <p:nvPr/>
        </p:nvSpPr>
        <p:spPr>
          <a:xfrm>
            <a:off x="399992" y="4718229"/>
            <a:ext cx="8286808" cy="1323439"/>
          </a:xfrm>
          <a:prstGeom prst="rect">
            <a:avLst/>
          </a:prstGeom>
          <a:solidFill>
            <a:schemeClr val="bg1"/>
          </a:solidFill>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lgn="ctr" fontAlgn="auto">
              <a:spcBef>
                <a:spcPts val="0"/>
              </a:spcBef>
              <a:spcAft>
                <a:spcPts val="0"/>
              </a:spcAft>
              <a:defRPr/>
            </a:pPr>
            <a:r>
              <a:rPr lang="en-US" sz="4000" b="1" dirty="0" err="1">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endParaRPr lang="en-US" sz="4000" b="1" dirty="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
        <p:nvSpPr>
          <p:cNvPr id="4" name="Rectangle 3"/>
          <p:cNvSpPr/>
          <p:nvPr/>
        </p:nvSpPr>
        <p:spPr>
          <a:xfrm>
            <a:off x="728610" y="260648"/>
            <a:ext cx="7500990" cy="523220"/>
          </a:xfrm>
          <a:prstGeom prst="rect">
            <a:avLst/>
          </a:prstGeom>
        </p:spPr>
        <p:txBody>
          <a:bodyPr wrap="square">
            <a:spAutoFit/>
          </a:bodyPr>
          <a:lstStyle/>
          <a:p>
            <a:pPr algn="ctr" fontAlgn="auto">
              <a:spcBef>
                <a:spcPts val="0"/>
              </a:spcBef>
              <a:spcAft>
                <a:spcPts val="0"/>
              </a:spcAft>
              <a:defRPr/>
            </a:pPr>
            <a:r>
              <a:rPr lang="en-US" sz="28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28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28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
        <p:nvSpPr>
          <p:cNvPr id="5" name="Rectangle 4"/>
          <p:cNvSpPr/>
          <p:nvPr/>
        </p:nvSpPr>
        <p:spPr>
          <a:xfrm>
            <a:off x="0" y="1736996"/>
            <a:ext cx="9144000" cy="2215991"/>
          </a:xfrm>
          <a:prstGeom prst="rect">
            <a:avLst/>
          </a:prstGeom>
          <a:solidFill>
            <a:schemeClr val="tx1">
              <a:alpha val="22000"/>
            </a:schemeClr>
          </a:solidFill>
        </p:spPr>
        <p:txBody>
          <a:bodyPr wrap="square">
            <a:spAutoFit/>
          </a:bodyPr>
          <a:lstStyle/>
          <a:p>
            <a:pPr algn="ctr" rtl="1" fontAlgn="auto">
              <a:spcBef>
                <a:spcPts val="0"/>
              </a:spcBef>
              <a:spcAft>
                <a:spcPts val="0"/>
              </a:spcAft>
              <a:defRPr/>
            </a:pPr>
            <a:r>
              <a:rPr lang="ar-SA" sz="13800" b="1" dirty="0" smtClean="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Tree>
    <p:extLst>
      <p:ext uri="{BB962C8B-B14F-4D97-AF65-F5344CB8AC3E}">
        <p14:creationId xmlns:p14="http://schemas.microsoft.com/office/powerpoint/2010/main" val="40646540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1250"/>
            <a:ext cx="9129010" cy="6858000"/>
          </a:xfrm>
          <a:prstGeom prst="rect">
            <a:avLst/>
          </a:prstGeom>
          <a:noFill/>
          <a:ln w="9525">
            <a:noFill/>
            <a:miter lim="800000"/>
            <a:headEnd/>
            <a:tailEnd/>
          </a:ln>
          <a:effectLst/>
        </p:spPr>
      </p:pic>
      <p:sp>
        <p:nvSpPr>
          <p:cNvPr id="3" name="Rectangle 2"/>
          <p:cNvSpPr/>
          <p:nvPr/>
        </p:nvSpPr>
        <p:spPr>
          <a:xfrm>
            <a:off x="107504" y="29454"/>
            <a:ext cx="8977086" cy="1015663"/>
          </a:xfrm>
          <a:prstGeom prst="rect">
            <a:avLst/>
          </a:prstGeom>
        </p:spPr>
        <p:txBody>
          <a:bodyPr wrap="square">
            <a:spAutoFit/>
          </a:bodyPr>
          <a:lstStyle/>
          <a:p>
            <a:pPr algn="ctr" fontAlgn="auto">
              <a:spcBef>
                <a:spcPts val="0"/>
              </a:spcBef>
              <a:spcAft>
                <a:spcPts val="0"/>
              </a:spcAft>
              <a:defRPr/>
            </a:pPr>
            <a:r>
              <a:rPr lang="en-US" sz="3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Firman</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3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Taala</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Surah </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Al </a:t>
            </a:r>
            <a:r>
              <a:rPr lang="en-US" sz="3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Maaidah</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Ayat</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 </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87 </a:t>
            </a:r>
            <a:r>
              <a:rPr lang="en-US" sz="3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88</a:t>
            </a:r>
            <a:endParaRPr lang="en-US" sz="3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0" y="1371600"/>
            <a:ext cx="9144000" cy="2123658"/>
          </a:xfrm>
          <a:prstGeom prst="rect">
            <a:avLst/>
          </a:prstGeom>
          <a:solidFill>
            <a:schemeClr val="tx1">
              <a:alpha val="20000"/>
            </a:schemeClr>
          </a:solidFill>
        </p:spPr>
        <p:txBody>
          <a:bodyPr wrap="square">
            <a:spAutoFit/>
          </a:bodyPr>
          <a:lstStyle/>
          <a:p>
            <a:pPr algn="ctr" rtl="1"/>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يَا أَيُّهَا الَّذِينَ آمَنُوا لَا تُحَرِّمُوا طَيِّبَاتِ مَا أَحَلَّ اللَّهُ لَكُمْ وَلَا تَعْتَدُوا ۚ إِنَّ اللَّهَ لَا يُحِبُّ </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الْمُعْتَدِينَ</a:t>
            </a:r>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وَكُلُوا مِمَّا رَزَقَكُمُ اللَّهُ حَلَالًا طَيِّبًا ۚ وَاتَّقُوا اللَّهَ الَّذِي أَنتُم بِهِ </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مُؤْمِنُونَ. </a:t>
            </a:r>
            <a:endParaRPr lang="ms-MY"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Rectangle 1"/>
          <p:cNvSpPr>
            <a:spLocks noChangeArrowheads="1"/>
          </p:cNvSpPr>
          <p:nvPr/>
        </p:nvSpPr>
        <p:spPr bwMode="auto">
          <a:xfrm>
            <a:off x="0" y="4233208"/>
            <a:ext cx="9144000" cy="1938992"/>
          </a:xfrm>
          <a:prstGeom prst="rect">
            <a:avLst/>
          </a:prstGeom>
          <a:solidFill>
            <a:schemeClr val="bg1"/>
          </a:solidFill>
          <a:ln>
            <a:solidFill>
              <a:schemeClr val="tx1"/>
            </a:solidFill>
            <a:headEnd/>
            <a:tailEnd/>
          </a:ln>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ms-MY" sz="2400" i="1" dirty="0">
                <a:solidFill>
                  <a:schemeClr val="tx1"/>
                </a:solidFill>
              </a:rPr>
              <a:t>“Wahai orang-orang yang beriman! janganlah kamu haramkan benda-benda Yang baik-baik yang telah dihalalkan oleh Allah bagi kamu, dan janganlah kamu melampaui batas (pada apa yang telah ditetapkan halalnya itu); kerana sesungguhnya Allah tidak suka kepada orang-orang yang melampaui batas”. </a:t>
            </a:r>
            <a:endParaRPr kumimoji="0" lang="ms-MY" sz="2800" i="0" u="none" strike="noStrike" cap="none" normalizeH="0" baseline="0" dirty="0" smtClean="0">
              <a:ln>
                <a:solidFill>
                  <a:sysClr val="windowText" lastClr="000000"/>
                </a:solidFill>
              </a:ln>
              <a:solidFill>
                <a:schemeClr val="tx1"/>
              </a:solidFill>
              <a:effectLst>
                <a:glow rad="101600">
                  <a:schemeClr val="tx1">
                    <a:alpha val="60000"/>
                  </a:schemeClr>
                </a:glow>
              </a:effectLst>
              <a:latin typeface="Arial Black" pitchFamily="34" charset="0"/>
              <a:cs typeface="Arial" pitchFamily="34" charset="0"/>
            </a:endParaRPr>
          </a:p>
        </p:txBody>
      </p:sp>
    </p:spTree>
    <p:extLst>
      <p:ext uri="{BB962C8B-B14F-4D97-AF65-F5344CB8AC3E}">
        <p14:creationId xmlns:p14="http://schemas.microsoft.com/office/powerpoint/2010/main" val="40646540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1250"/>
            <a:ext cx="9129010" cy="6858000"/>
          </a:xfrm>
          <a:prstGeom prst="rect">
            <a:avLst/>
          </a:prstGeom>
          <a:noFill/>
          <a:ln w="9525">
            <a:noFill/>
            <a:miter lim="800000"/>
            <a:headEnd/>
            <a:tailEnd/>
          </a:ln>
          <a:effectLst/>
        </p:spPr>
      </p:pic>
      <p:sp>
        <p:nvSpPr>
          <p:cNvPr id="3" name="Rectangle 2"/>
          <p:cNvSpPr/>
          <p:nvPr/>
        </p:nvSpPr>
        <p:spPr>
          <a:xfrm>
            <a:off x="-32" y="1484784"/>
            <a:ext cx="9144032" cy="3785652"/>
          </a:xfrm>
          <a:prstGeom prst="rect">
            <a:avLst/>
          </a:prstGeom>
          <a:solidFill>
            <a:schemeClr val="tx1">
              <a:alpha val="25000"/>
            </a:schemeClr>
          </a:solidFill>
        </p:spPr>
        <p:txBody>
          <a:bodyPr wrap="square">
            <a:spAutoFit/>
          </a:bodyPr>
          <a:lstStyle/>
          <a:p>
            <a:pPr algn="ctr" rtl="1"/>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بَارَكَ </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 لِيْ وَلَكُمْ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بِالقُرْءَانِ </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الْعَظِيْم، وَنَفَعَنِيْ وَإِيَّاكُمْ بِاْلأَيَاتِ وَالذِّكْرِ الْحَكِيْمِ، وَتَقَبَّلَ مِنِّيْ وَمِنْكُمْ تِلاَوَتَهُ، إِنَّهُ هُوَ السَّمِيْعُ الْعَلِيْمُ، أَقُوْلُ قَوْلِيْ هَذَا وَأَسْتَغْفِرُ اللهَ الْعَظِيْمَ لِيْ وَلَكُمْ وَلِسَائِرِ الْمُسْلِمِيْنَ وَالْمُسْلِمَاتِ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فَاسْتَغْفِرُوْهُ، </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إِنَّهُ هُوَ الْغَفُوْرُ الرَّحِيْمُ</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endParaRPr lang="en-US"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4064654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endParaRPr lang="en-US" smtClean="0"/>
          </a:p>
        </p:txBody>
      </p:sp>
      <p:sp>
        <p:nvSpPr>
          <p:cNvPr id="27651" name="Content Placeholder 2"/>
          <p:cNvSpPr>
            <a:spLocks noGrp="1"/>
          </p:cNvSpPr>
          <p:nvPr>
            <p:ph idx="1"/>
          </p:nvPr>
        </p:nvSpPr>
        <p:spPr/>
        <p:txBody>
          <a:bodyPr/>
          <a:lstStyle/>
          <a:p>
            <a:pPr eaLnBrk="1" hangingPunct="1"/>
            <a:endParaRPr lang="en-US" smtClean="0"/>
          </a:p>
        </p:txBody>
      </p:sp>
      <p:pic>
        <p:nvPicPr>
          <p:cNvPr id="27652" name="Picture 2" descr="C:\Users\User\Pictures\gambar\003_aya_soyfa_islamic_writing.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Rectangle 4"/>
          <p:cNvSpPr/>
          <p:nvPr/>
        </p:nvSpPr>
        <p:spPr>
          <a:xfrm>
            <a:off x="928662" y="1500174"/>
            <a:ext cx="7215206" cy="4031873"/>
          </a:xfrm>
          <a:prstGeom prst="rect">
            <a:avLst/>
          </a:prstGeom>
          <a:noFill/>
        </p:spPr>
        <p:txBody>
          <a:bodyPr>
            <a:spAutoFit/>
          </a:bodyPr>
          <a:lstStyle/>
          <a:p>
            <a:pPr algn="ctr" fontAlgn="base">
              <a:spcBef>
                <a:spcPct val="0"/>
              </a:spcBef>
              <a:spcAft>
                <a:spcPct val="0"/>
              </a:spcAft>
              <a:defRPr/>
            </a:pP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Rabbal</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Aalamin</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ctr" fontAlgn="base">
              <a:spcBef>
                <a:spcPct val="0"/>
              </a:spcBef>
              <a:spcAft>
                <a:spcPct val="0"/>
              </a:spcAft>
              <a:defRPr/>
            </a:pP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Tuhan</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Memperkenankan</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Doa</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Orang-orang</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Taat</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Berilah</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Taufik</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Kami</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Di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Dalam</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Mentaatimu</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Ampunilah</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Mereka</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Memohon</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Keampunan</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ctr" fontAlgn="base">
              <a:spcBef>
                <a:spcPct val="0"/>
              </a:spcBef>
              <a:spcAft>
                <a:spcPct val="0"/>
              </a:spcAft>
              <a:defRPr/>
            </a:pP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endPar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p:txBody>
      </p:sp>
      <p:sp>
        <p:nvSpPr>
          <p:cNvPr id="6" name="Rectangle 5"/>
          <p:cNvSpPr/>
          <p:nvPr/>
        </p:nvSpPr>
        <p:spPr>
          <a:xfrm>
            <a:off x="1214446" y="571480"/>
            <a:ext cx="6572264" cy="646331"/>
          </a:xfrm>
          <a:prstGeom prst="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16200000" scaled="1"/>
            <a:tileRect/>
          </a:gradFill>
        </p:spPr>
        <p:txBody>
          <a:bodyPr>
            <a:spAutoFit/>
          </a:bodyPr>
          <a:lstStyle/>
          <a:p>
            <a:pPr algn="ctr" fontAlgn="base">
              <a:spcBef>
                <a:spcPct val="0"/>
              </a:spcBef>
              <a:spcAft>
                <a:spcPct val="0"/>
              </a:spcAft>
              <a:defRPr/>
            </a:pP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Antara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spTree>
    <p:extLst>
      <p:ext uri="{BB962C8B-B14F-4D97-AF65-F5344CB8AC3E}">
        <p14:creationId xmlns:p14="http://schemas.microsoft.com/office/powerpoint/2010/main" val="1844685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2000"/>
                                        <p:tgtEl>
                                          <p:spTgt spid="5"/>
                                        </p:tgtEl>
                                      </p:cBhvr>
                                    </p:animEffect>
                                  </p:childTnLst>
                                </p:cTn>
                              </p:par>
                              <p:par>
                                <p:cTn id="8" presetID="9"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b="5185"/>
          <a:stretch>
            <a:fillRect/>
          </a:stretch>
        </p:blipFill>
        <p:spPr bwMode="auto">
          <a:xfrm>
            <a:off x="0" y="0"/>
            <a:ext cx="9144000" cy="6858000"/>
          </a:xfrm>
          <a:prstGeom prst="rect">
            <a:avLst/>
          </a:prstGeom>
          <a:noFill/>
          <a:ln w="9525">
            <a:noFill/>
            <a:miter lim="800000"/>
            <a:headEnd/>
            <a:tailEnd/>
          </a:ln>
          <a:effectLst/>
        </p:spPr>
      </p:pic>
      <p:pic>
        <p:nvPicPr>
          <p:cNvPr id="4" name="Picture 3"/>
          <p:cNvPicPr>
            <a:picLocks noChangeAspect="1" noChangeArrowheads="1"/>
          </p:cNvPicPr>
          <p:nvPr/>
        </p:nvPicPr>
        <p:blipFill>
          <a:blip r:embed="rId3">
            <a:lum bright="40000" contrast="-40000"/>
          </a:blip>
          <a:srcRect/>
          <a:stretch>
            <a:fillRect/>
          </a:stretch>
        </p:blipFill>
        <p:spPr bwMode="auto">
          <a:xfrm>
            <a:off x="0" y="3382962"/>
            <a:ext cx="9144000" cy="1341438"/>
          </a:xfrm>
          <a:prstGeom prst="rect">
            <a:avLst/>
          </a:prstGeom>
          <a:noFill/>
          <a:ln w="9525">
            <a:noFill/>
            <a:miter lim="800000"/>
            <a:headEnd/>
            <a:tailEnd/>
          </a:ln>
          <a:effectLst>
            <a:glow rad="228600">
              <a:schemeClr val="accent1">
                <a:satMod val="175000"/>
                <a:alpha val="40000"/>
              </a:schemeClr>
            </a:glow>
          </a:effectLst>
        </p:spPr>
      </p:pic>
      <p:pic>
        <p:nvPicPr>
          <p:cNvPr id="5" name="Picture 4"/>
          <p:cNvPicPr>
            <a:picLocks noChangeAspect="1" noChangeArrowheads="1"/>
          </p:cNvPicPr>
          <p:nvPr/>
        </p:nvPicPr>
        <p:blipFill>
          <a:blip r:embed="rId4">
            <a:duotone>
              <a:prstClr val="black"/>
              <a:schemeClr val="accent2">
                <a:tint val="45000"/>
                <a:satMod val="400000"/>
              </a:schemeClr>
            </a:duotone>
          </a:blip>
          <a:srcRect l="12746" t="15909" r="12480"/>
          <a:stretch>
            <a:fillRect/>
          </a:stretch>
        </p:blipFill>
        <p:spPr bwMode="auto">
          <a:xfrm>
            <a:off x="914400" y="914400"/>
            <a:ext cx="7696200" cy="2819400"/>
          </a:xfrm>
          <a:prstGeom prst="rect">
            <a:avLst/>
          </a:prstGeom>
          <a:noFill/>
          <a:ln w="9525">
            <a:noFill/>
            <a:miter lim="800000"/>
            <a:headEnd/>
            <a:tailEnd/>
          </a:ln>
          <a:effectLst>
            <a:glow rad="63500">
              <a:schemeClr val="tx1">
                <a:lumMod val="95000"/>
                <a:lumOff val="5000"/>
                <a:alpha val="40000"/>
              </a:schemeClr>
            </a:glow>
            <a:innerShdw blurRad="114300">
              <a:prstClr val="black"/>
            </a:innerShdw>
            <a:reflection blurRad="6350" stA="50000" endA="300" endPos="38500" dist="50800" dir="5400000" sy="-100000" algn="bl" rotWithShape="0"/>
          </a:effectLst>
          <a:scene3d>
            <a:camera prst="perspectiveFront"/>
            <a:lightRig rig="threePt" dir="t"/>
          </a:scene3d>
        </p:spPr>
      </p:pic>
    </p:spTree>
    <p:extLst>
      <p:ext uri="{BB962C8B-B14F-4D97-AF65-F5344CB8AC3E}">
        <p14:creationId xmlns:p14="http://schemas.microsoft.com/office/powerpoint/2010/main" val="2705237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par>
                                <p:cTn id="8" presetID="21"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4)">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1250"/>
            <a:ext cx="9129010" cy="6858000"/>
          </a:xfrm>
          <a:prstGeom prst="rect">
            <a:avLst/>
          </a:prstGeom>
          <a:noFill/>
          <a:ln w="9525">
            <a:noFill/>
            <a:miter lim="800000"/>
            <a:headEnd/>
            <a:tailEnd/>
          </a:ln>
          <a:effectLst/>
        </p:spPr>
      </p:pic>
      <p:sp>
        <p:nvSpPr>
          <p:cNvPr id="3" name="Rectangle 2"/>
          <p:cNvSpPr/>
          <p:nvPr/>
        </p:nvSpPr>
        <p:spPr>
          <a:xfrm>
            <a:off x="152400" y="315471"/>
            <a:ext cx="8839200" cy="553998"/>
          </a:xfrm>
          <a:prstGeom prst="rect">
            <a:avLst/>
          </a:prstGeom>
        </p:spPr>
        <p:txBody>
          <a:bodyPr>
            <a:spAutoFit/>
          </a:bodyPr>
          <a:lstStyle/>
          <a:p>
            <a:pPr algn="ctr">
              <a:defRPr/>
            </a:pPr>
            <a:r>
              <a:rPr lang="en-US" sz="3000" dirty="0" err="1">
                <a:ln w="12700">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Pujian</a:t>
            </a:r>
            <a:r>
              <a:rPr lang="en-US" sz="3000" dirty="0">
                <a:ln w="12700">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000" dirty="0" err="1">
                <a:ln w="12700">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Kepada</a:t>
            </a:r>
            <a:r>
              <a:rPr lang="en-US" sz="3000" dirty="0">
                <a:ln w="12700">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S.W.T.</a:t>
            </a:r>
          </a:p>
        </p:txBody>
      </p:sp>
      <p:sp>
        <p:nvSpPr>
          <p:cNvPr id="4" name="Rectangle 3"/>
          <p:cNvSpPr/>
          <p:nvPr/>
        </p:nvSpPr>
        <p:spPr>
          <a:xfrm>
            <a:off x="0" y="1904259"/>
            <a:ext cx="9144000" cy="2215991"/>
          </a:xfrm>
          <a:prstGeom prst="rect">
            <a:avLst/>
          </a:prstGeom>
          <a:solidFill>
            <a:schemeClr val="tx1">
              <a:alpha val="22000"/>
            </a:schemeClr>
          </a:solidFill>
        </p:spPr>
        <p:txBody>
          <a:bodyPr wrap="square">
            <a:spAutoFit/>
          </a:bodyPr>
          <a:lstStyle/>
          <a:p>
            <a:pPr algn="ctr" rtl="1">
              <a:defRPr/>
            </a:pPr>
            <a:r>
              <a:rPr lang="ar-SA" sz="13800" b="1" dirty="0" smtClean="0">
                <a:ln w="3175" cmpd="sng">
                  <a:solidFill>
                    <a:sysClr val="windowText" lastClr="000000"/>
                  </a:solidFill>
                  <a:prstDash val="solid"/>
                </a:ln>
                <a:solidFill>
                  <a:srgbClr val="FFFF00"/>
                </a:solidFill>
                <a:effectLst>
                  <a:glow rad="63500">
                    <a:prstClr val="black">
                      <a:alpha val="40000"/>
                    </a:prstClr>
                  </a:glow>
                  <a:outerShdw blurRad="38100" dist="38100" dir="2700000" algn="tl">
                    <a:srgbClr val="000000">
                      <a:alpha val="43137"/>
                    </a:srgbClr>
                  </a:outerShdw>
                </a:effectLst>
                <a:cs typeface="Traditional Arabic" pitchFamily="2" charset="-78"/>
              </a:rPr>
              <a:t>الْحَمْدُ لِلَّهِ</a:t>
            </a:r>
            <a:endParaRPr lang="en-US" sz="13800" b="1" dirty="0">
              <a:ln w="3175" cmpd="sng">
                <a:solidFill>
                  <a:sysClr val="windowText" lastClr="000000"/>
                </a:solidFill>
                <a:prstDash val="solid"/>
              </a:ln>
              <a:solidFill>
                <a:srgbClr val="FFFF00"/>
              </a:solidFill>
              <a:effectLst>
                <a:glow rad="63500">
                  <a:prstClr val="black">
                    <a:alpha val="40000"/>
                  </a:prstClr>
                </a:glow>
                <a:outerShdw blurRad="38100" dist="38100" dir="2700000" algn="tl">
                  <a:srgbClr val="000000">
                    <a:alpha val="43137"/>
                  </a:srgbClr>
                </a:outerShdw>
              </a:effectLst>
              <a:cs typeface="Traditional Arabic" pitchFamily="2" charset="-78"/>
            </a:endParaRPr>
          </a:p>
        </p:txBody>
      </p:sp>
      <p:sp>
        <p:nvSpPr>
          <p:cNvPr id="6" name="TextBox 5"/>
          <p:cNvSpPr txBox="1"/>
          <p:nvPr/>
        </p:nvSpPr>
        <p:spPr>
          <a:xfrm>
            <a:off x="399992" y="4718229"/>
            <a:ext cx="8286808" cy="1323439"/>
          </a:xfrm>
          <a:prstGeom prst="rect">
            <a:avLst/>
          </a:prstGeom>
          <a:solidFill>
            <a:schemeClr val="bg1"/>
          </a:solidFill>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lgn="ctr" fontAlgn="auto">
              <a:spcBef>
                <a:spcPts val="0"/>
              </a:spcBef>
              <a:spcAft>
                <a:spcPts val="0"/>
              </a:spcAft>
              <a:defRPr/>
            </a:pPr>
            <a:r>
              <a:rPr lang="en-US" sz="4000" b="1" dirty="0" err="1">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endParaRPr lang="en-US" sz="4000" b="1" dirty="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40646540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1250"/>
            <a:ext cx="9129010" cy="6858000"/>
          </a:xfrm>
          <a:prstGeom prst="rect">
            <a:avLst/>
          </a:prstGeom>
          <a:noFill/>
          <a:ln w="9525">
            <a:noFill/>
            <a:miter lim="800000"/>
            <a:headEnd/>
            <a:tailEnd/>
          </a:ln>
          <a:effectLst/>
        </p:spPr>
      </p:pic>
      <p:sp>
        <p:nvSpPr>
          <p:cNvPr id="3" name="Rectangle 2"/>
          <p:cNvSpPr/>
          <p:nvPr/>
        </p:nvSpPr>
        <p:spPr>
          <a:xfrm>
            <a:off x="0" y="1794808"/>
            <a:ext cx="9144000" cy="1754326"/>
          </a:xfrm>
          <a:prstGeom prst="rect">
            <a:avLst/>
          </a:prstGeom>
          <a:solidFill>
            <a:schemeClr val="tx1">
              <a:alpha val="20000"/>
            </a:schemeClr>
          </a:solidFill>
        </p:spPr>
        <p:txBody>
          <a:bodyPr wrap="square">
            <a:spAutoFit/>
          </a:bodyPr>
          <a:lstStyle/>
          <a:p>
            <a:pPr algn="ctr"/>
            <a:r>
              <a:rPr lang="ar-SA"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وَأَشْهَدُ أَن لآ إِلَهَ إِلاَّ اللهُ وَحْدَهُ لاَ شَرِيْكَ لَهُ، وَأَشْهَدُ أَنَّ مُحَمَّدًا عَبْدُهُ وَرَسُوْلُهُ.</a:t>
            </a:r>
            <a:endParaRPr lang="ms-MY" sz="5400" dirty="0">
              <a:solidFill>
                <a:srgbClr val="FFFF00"/>
              </a:solidFill>
              <a:effectLst>
                <a:glow rad="101600">
                  <a:prstClr val="black">
                    <a:alpha val="60000"/>
                  </a:prst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4" name="Rectangle 3"/>
          <p:cNvSpPr/>
          <p:nvPr/>
        </p:nvSpPr>
        <p:spPr>
          <a:xfrm>
            <a:off x="743418" y="228600"/>
            <a:ext cx="7500990" cy="584775"/>
          </a:xfrm>
          <a:prstGeom prst="rect">
            <a:avLst/>
          </a:prstGeom>
        </p:spPr>
        <p:txBody>
          <a:bodyPr wrap="square">
            <a:spAutoFit/>
          </a:bodyPr>
          <a:lstStyle/>
          <a:p>
            <a:pPr algn="ctr">
              <a:defRPr/>
            </a:pPr>
            <a:r>
              <a:rPr lang="en-US" sz="32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Syahadah</a:t>
            </a:r>
            <a:endPar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6" name="TextBox 5"/>
          <p:cNvSpPr txBox="1"/>
          <p:nvPr/>
        </p:nvSpPr>
        <p:spPr>
          <a:xfrm>
            <a:off x="399992" y="4343400"/>
            <a:ext cx="8286808" cy="1569660"/>
          </a:xfrm>
          <a:prstGeom prst="rect">
            <a:avLst/>
          </a:prstGeom>
          <a:solidFill>
            <a:schemeClr val="bg1"/>
          </a:solidFill>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lgn="ctr">
              <a:defRPr/>
            </a:pPr>
            <a:r>
              <a:rPr lang="en-US" sz="24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4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4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4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4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4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4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4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4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a:t>
            </a:r>
            <a:r>
              <a:rPr lang="en-US" sz="24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KeesaanNya</a:t>
            </a:r>
            <a:r>
              <a:rPr lang="en-US" sz="24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4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4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bagiNya</a:t>
            </a:r>
            <a:r>
              <a:rPr lang="en-US" sz="24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4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4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4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4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4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4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4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4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4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4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4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40646540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1250"/>
            <a:ext cx="9129010" cy="6858000"/>
          </a:xfrm>
          <a:prstGeom prst="rect">
            <a:avLst/>
          </a:prstGeom>
          <a:noFill/>
          <a:ln w="9525">
            <a:noFill/>
            <a:miter lim="800000"/>
            <a:headEnd/>
            <a:tailEnd/>
          </a:ln>
          <a:effectLst/>
        </p:spPr>
      </p:pic>
      <p:sp>
        <p:nvSpPr>
          <p:cNvPr id="3" name="Rectangle 2"/>
          <p:cNvSpPr/>
          <p:nvPr/>
        </p:nvSpPr>
        <p:spPr>
          <a:xfrm>
            <a:off x="266640" y="1902423"/>
            <a:ext cx="8572560" cy="1754326"/>
          </a:xfrm>
          <a:prstGeom prst="rect">
            <a:avLst/>
          </a:prstGeom>
          <a:solidFill>
            <a:schemeClr val="accent6">
              <a:lumMod val="60000"/>
              <a:lumOff val="40000"/>
              <a:alpha val="32000"/>
            </a:schemeClr>
          </a:solidFill>
        </p:spPr>
        <p:txBody>
          <a:bodyPr wrap="square">
            <a:spAutoFit/>
          </a:bodyPr>
          <a:lstStyle/>
          <a:p>
            <a:pPr algn="ctr" rtl="1"/>
            <a:r>
              <a:rPr lang="ar-SA" sz="5400" b="1" dirty="0">
                <a:solidFill>
                  <a:srgbClr val="FFFF00"/>
                </a:solidFill>
                <a:effectLst>
                  <a:glow rad="101600">
                    <a:prstClr val="black">
                      <a:alpha val="60000"/>
                    </a:prstClr>
                  </a:glow>
                </a:effectLst>
                <a:cs typeface="Traditional Arabic" pitchFamily="2" charset="-78"/>
              </a:rPr>
              <a:t>اَللَّهُمَّ صَلِّ وَسَلِّمْ عَلَى سَيِّدِنَا مُحَمَّدٍ </a:t>
            </a:r>
            <a:endParaRPr lang="en-US" sz="5400" b="1" dirty="0" smtClean="0">
              <a:solidFill>
                <a:srgbClr val="FFFF00"/>
              </a:solidFill>
              <a:effectLst>
                <a:glow rad="101600">
                  <a:prstClr val="black">
                    <a:alpha val="60000"/>
                  </a:prstClr>
                </a:glow>
              </a:effectLst>
              <a:cs typeface="Traditional Arabic" pitchFamily="2" charset="-78"/>
            </a:endParaRPr>
          </a:p>
          <a:p>
            <a:pPr algn="ctr" rtl="1"/>
            <a:r>
              <a:rPr lang="ar-SA" sz="5400" b="1" dirty="0" smtClean="0">
                <a:solidFill>
                  <a:srgbClr val="FFFF00"/>
                </a:solidFill>
                <a:effectLst>
                  <a:glow rad="101600">
                    <a:prstClr val="black">
                      <a:alpha val="60000"/>
                    </a:prstClr>
                  </a:glow>
                </a:effectLst>
                <a:cs typeface="Traditional Arabic" pitchFamily="2" charset="-78"/>
              </a:rPr>
              <a:t>وَعَلَى </a:t>
            </a:r>
            <a:r>
              <a:rPr lang="ar-SA" sz="5400" b="1" dirty="0">
                <a:solidFill>
                  <a:srgbClr val="FFFF00"/>
                </a:solidFill>
                <a:effectLst>
                  <a:glow rad="101600">
                    <a:prstClr val="black">
                      <a:alpha val="60000"/>
                    </a:prstClr>
                  </a:glow>
                </a:effectLst>
                <a:cs typeface="Traditional Arabic" pitchFamily="2" charset="-78"/>
              </a:rPr>
              <a:t>آَلِهِ وَأَصْحَابِهِ أَجْمَعِيْنَ. </a:t>
            </a:r>
            <a:endParaRPr lang="ms-MY" sz="5400" dirty="0">
              <a:solidFill>
                <a:srgbClr val="FFFF00"/>
              </a:solidFill>
              <a:effectLst>
                <a:glow rad="101600">
                  <a:prstClr val="black">
                    <a:alpha val="60000"/>
                  </a:prstClr>
                </a:glow>
              </a:effectLst>
              <a:latin typeface="Traditional Arabic" pitchFamily="2" charset="-78"/>
              <a:cs typeface="Traditional Arabic" pitchFamily="2" charset="-78"/>
            </a:endParaRPr>
          </a:p>
        </p:txBody>
      </p:sp>
      <p:sp>
        <p:nvSpPr>
          <p:cNvPr id="5" name="Rectangle 4"/>
          <p:cNvSpPr/>
          <p:nvPr/>
        </p:nvSpPr>
        <p:spPr>
          <a:xfrm>
            <a:off x="533400" y="142528"/>
            <a:ext cx="8215370" cy="954107"/>
          </a:xfrm>
          <a:prstGeom prst="rect">
            <a:avLst/>
          </a:prstGeom>
        </p:spPr>
        <p:txBody>
          <a:bodyPr wrap="square">
            <a:spAutoFit/>
          </a:bodyPr>
          <a:lstStyle/>
          <a:p>
            <a:pPr algn="ctr">
              <a:defRPr/>
            </a:pP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Selawat</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Atas</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defRPr/>
            </a:pP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6" name="TextBox 5"/>
          <p:cNvSpPr txBox="1"/>
          <p:nvPr/>
        </p:nvSpPr>
        <p:spPr>
          <a:xfrm>
            <a:off x="266640" y="4069140"/>
            <a:ext cx="8286808" cy="1569660"/>
          </a:xfrm>
          <a:prstGeom prst="rect">
            <a:avLst/>
          </a:prstGeom>
          <a:solidFill>
            <a:schemeClr val="bg1"/>
          </a:solidFill>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lgn="ctr">
              <a:defRPr/>
            </a:pPr>
            <a:r>
              <a:rPr lang="en-US" sz="2400" dirty="0" err="1">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400" dirty="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400" dirty="0" err="1">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400" dirty="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400" dirty="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400" dirty="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2400" dirty="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400" dirty="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400" dirty="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hambaMu</a:t>
            </a:r>
            <a:r>
              <a:rPr lang="en-US" sz="2400" dirty="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400" dirty="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rasulMu</a:t>
            </a:r>
            <a:r>
              <a:rPr lang="en-US" sz="2400" dirty="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400" dirty="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400" dirty="0" err="1">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400" dirty="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400" dirty="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400" dirty="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400" dirty="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400" dirty="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400" dirty="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400" dirty="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2400" dirty="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40646540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1250"/>
            <a:ext cx="9129010" cy="6858000"/>
          </a:xfrm>
          <a:prstGeom prst="rect">
            <a:avLst/>
          </a:prstGeom>
          <a:noFill/>
          <a:ln w="9525">
            <a:noFill/>
            <a:miter lim="800000"/>
            <a:headEnd/>
            <a:tailEnd/>
          </a:ln>
          <a:effectLst/>
        </p:spPr>
      </p:pic>
      <p:sp>
        <p:nvSpPr>
          <p:cNvPr id="3" name="Rectangle 2"/>
          <p:cNvSpPr/>
          <p:nvPr/>
        </p:nvSpPr>
        <p:spPr>
          <a:xfrm>
            <a:off x="804810" y="293385"/>
            <a:ext cx="7500990" cy="584775"/>
          </a:xfrm>
          <a:prstGeom prst="rect">
            <a:avLst/>
          </a:prstGeom>
        </p:spPr>
        <p:txBody>
          <a:bodyPr wrap="square">
            <a:spAutoFit/>
          </a:bodyPr>
          <a:lstStyle/>
          <a:p>
            <a:pPr algn="ctr">
              <a:defRPr/>
            </a:pPr>
            <a:r>
              <a:rPr lang="en-US" sz="32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Seruan</a:t>
            </a:r>
            <a:r>
              <a:rPr lang="en-US" sz="32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Takwa</a:t>
            </a:r>
            <a:endPar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0" y="2053188"/>
            <a:ext cx="9144000" cy="1569660"/>
          </a:xfrm>
          <a:prstGeom prst="rect">
            <a:avLst/>
          </a:prstGeom>
          <a:solidFill>
            <a:schemeClr val="tx1">
              <a:alpha val="15000"/>
            </a:schemeClr>
          </a:solidFill>
        </p:spPr>
        <p:txBody>
          <a:bodyPr wrap="square">
            <a:spAutoFit/>
          </a:bodyPr>
          <a:lstStyle/>
          <a:p>
            <a:pPr algn="ctr" rtl="1"/>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اتَّقُوْا اللهَ، وَأُوْصِيْكُمْ وَاِيَّايَ بِتَقْوَى اللهِ</a:t>
            </a:r>
            <a:r>
              <a:rPr lang="ar-SA"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endParaRPr lang="en-US"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SA"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فَإِنَّ اللهَ يُحِبُّ الْمُتَّقِيْنَ.</a:t>
            </a:r>
            <a:endParaRPr lang="ms-MY" sz="4800" b="1" dirty="0">
              <a:ln>
                <a:solidFill>
                  <a:srgbClr val="FFC000"/>
                </a:solidFill>
              </a:ln>
              <a:solidFill>
                <a:srgbClr val="FFFF00"/>
              </a:solidFill>
              <a:effectLst>
                <a:glow rad="101600">
                  <a:prstClr val="black">
                    <a:alpha val="60000"/>
                  </a:prst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7" name="TextBox 6"/>
          <p:cNvSpPr txBox="1"/>
          <p:nvPr/>
        </p:nvSpPr>
        <p:spPr>
          <a:xfrm>
            <a:off x="552392" y="4191000"/>
            <a:ext cx="8286808" cy="1384995"/>
          </a:xfrm>
          <a:prstGeom prst="rect">
            <a:avLst/>
          </a:prstGeom>
          <a:solidFill>
            <a:schemeClr val="bg1"/>
          </a:solidFill>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lgn="ctr">
              <a:defRPr/>
            </a:pPr>
            <a:r>
              <a:rPr lang="en-US" sz="28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Bertakwalah</a:t>
            </a:r>
            <a:r>
              <a:rPr lang="en-US" sz="28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8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28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n-US" sz="28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sebenar-benarnya</a:t>
            </a:r>
            <a:r>
              <a:rPr lang="en-US" sz="28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sesunggunya</a:t>
            </a:r>
            <a:r>
              <a:rPr lang="en-US" sz="28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28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Taala</a:t>
            </a:r>
            <a:r>
              <a:rPr lang="en-US" sz="28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mengasihi</a:t>
            </a:r>
            <a:r>
              <a:rPr lang="en-US" sz="28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orang yang </a:t>
            </a:r>
            <a:r>
              <a:rPr lang="en-US" sz="28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benar</a:t>
            </a:r>
            <a:r>
              <a:rPr lang="en-US" sz="28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endParaRPr lang="en-US" sz="2800" b="1" dirty="0">
              <a:ln w="9525" cmpd="sng">
                <a:solidFill>
                  <a:prstClr val="black"/>
                </a:solidFill>
                <a:prstDash val="solid"/>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40646540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1250"/>
            <a:ext cx="9129010" cy="6858000"/>
          </a:xfrm>
          <a:prstGeom prst="rect">
            <a:avLst/>
          </a:prstGeom>
          <a:noFill/>
          <a:ln w="9525">
            <a:noFill/>
            <a:miter lim="800000"/>
            <a:headEnd/>
            <a:tailEnd/>
          </a:ln>
          <a:effectLst/>
        </p:spPr>
      </p:pic>
      <p:sp>
        <p:nvSpPr>
          <p:cNvPr id="6" name="Rectangle 5"/>
          <p:cNvSpPr/>
          <p:nvPr/>
        </p:nvSpPr>
        <p:spPr>
          <a:xfrm>
            <a:off x="753344" y="304800"/>
            <a:ext cx="7704856" cy="553998"/>
          </a:xfrm>
          <a:prstGeom prst="rect">
            <a:avLst/>
          </a:prstGeom>
        </p:spPr>
        <p:txBody>
          <a:bodyPr wrap="square">
            <a:spAutoFit/>
          </a:bodyPr>
          <a:lstStyle/>
          <a:p>
            <a:pPr algn="ctr"/>
            <a:r>
              <a:rPr lang="en-US" sz="3000" b="1" dirty="0" err="1" smtClean="0">
                <a:ln w="3175">
                  <a:solidFill>
                    <a:prstClr val="black"/>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Calibri"/>
                <a:cs typeface="Arial"/>
              </a:rPr>
              <a:t>Istiqamah</a:t>
            </a:r>
            <a:r>
              <a:rPr lang="en-US" sz="3000" b="1" dirty="0" smtClean="0">
                <a:ln w="3175">
                  <a:solidFill>
                    <a:prstClr val="black"/>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Calibri"/>
                <a:cs typeface="Arial"/>
              </a:rPr>
              <a:t> </a:t>
            </a:r>
            <a:r>
              <a:rPr lang="en-US" sz="3000" b="1" dirty="0" err="1" smtClean="0">
                <a:ln w="3175">
                  <a:solidFill>
                    <a:prstClr val="black"/>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Calibri"/>
                <a:cs typeface="Arial"/>
              </a:rPr>
              <a:t>dalam</a:t>
            </a:r>
            <a:r>
              <a:rPr lang="en-US" sz="3000" b="1" dirty="0" smtClean="0">
                <a:ln w="3175">
                  <a:solidFill>
                    <a:prstClr val="black"/>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Calibri"/>
                <a:cs typeface="Arial"/>
              </a:rPr>
              <a:t> </a:t>
            </a:r>
            <a:r>
              <a:rPr lang="en-US" sz="3000" b="1" dirty="0" err="1" smtClean="0">
                <a:ln w="3175">
                  <a:solidFill>
                    <a:prstClr val="black"/>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Calibri"/>
                <a:cs typeface="Arial"/>
              </a:rPr>
              <a:t>amalan</a:t>
            </a:r>
            <a:endParaRPr lang="en-US" sz="3000" b="1" dirty="0">
              <a:ln w="3175">
                <a:solidFill>
                  <a:prstClr val="black"/>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Calibri"/>
              <a:cs typeface="Arial"/>
            </a:endParaRPr>
          </a:p>
        </p:txBody>
      </p:sp>
      <p:sp>
        <p:nvSpPr>
          <p:cNvPr id="7" name="Rectangle 6"/>
          <p:cNvSpPr/>
          <p:nvPr/>
        </p:nvSpPr>
        <p:spPr>
          <a:xfrm>
            <a:off x="725724" y="3089558"/>
            <a:ext cx="7884876" cy="1193666"/>
          </a:xfrm>
          <a:prstGeom prst="rect">
            <a:avLst/>
          </a:prstGeom>
          <a:ln>
            <a:solidFill>
              <a:schemeClr val="tx1"/>
            </a:solidFill>
          </a:ln>
          <a:effectLst>
            <a:glow rad="101600">
              <a:schemeClr val="tx1">
                <a:alpha val="60000"/>
              </a:schemeClr>
            </a:glow>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a:schemeClr val="dk1"/>
          </a:fontRef>
        </p:style>
        <p:txBody>
          <a:bodyPr spcFirstLastPara="0" vert="horz" wrap="square" lIns="181319" tIns="181319" rIns="181319" bIns="181319" numCol="1" spcCol="1270" anchor="ctr" anchorCtr="0">
            <a:noAutofit/>
          </a:bodyPr>
          <a:lstStyle/>
          <a:p>
            <a:pPr algn="ctr" defTabSz="1422400">
              <a:spcBef>
                <a:spcPct val="0"/>
              </a:spcBef>
              <a:spcAft>
                <a:spcPct val="35000"/>
              </a:spcAft>
            </a:pPr>
            <a:r>
              <a:rPr lang="fi-FI" sz="2400" dirty="0">
                <a:ln w="6350" cmpd="sng">
                  <a:solidFill>
                    <a:srgbClr val="EEECE1">
                      <a:lumMod val="10000"/>
                    </a:srgbClr>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Baginda tidak pernah menguzurkan diri daripada solat  </a:t>
            </a:r>
            <a:r>
              <a:rPr lang="fi-FI" sz="2400" dirty="0" smtClean="0">
                <a:ln w="6350" cmpd="sng">
                  <a:solidFill>
                    <a:srgbClr val="EEECE1">
                      <a:lumMod val="10000"/>
                    </a:srgbClr>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berjemaah</a:t>
            </a:r>
            <a:endParaRPr lang="en-MY" sz="2400" dirty="0">
              <a:ln w="6350" cmpd="sng">
                <a:solidFill>
                  <a:srgbClr val="EEECE1">
                    <a:lumMod val="10000"/>
                  </a:srgbClr>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ndParaRPr>
          </a:p>
        </p:txBody>
      </p:sp>
      <p:sp>
        <p:nvSpPr>
          <p:cNvPr id="8" name="Rectangle 7"/>
          <p:cNvSpPr/>
          <p:nvPr/>
        </p:nvSpPr>
        <p:spPr>
          <a:xfrm>
            <a:off x="725723" y="4673734"/>
            <a:ext cx="7884877" cy="1193666"/>
          </a:xfrm>
          <a:prstGeom prst="rect">
            <a:avLst/>
          </a:prstGeom>
          <a:ln>
            <a:solidFill>
              <a:schemeClr val="tx1"/>
            </a:solidFill>
          </a:ln>
          <a:effectLst>
            <a:glow rad="101600">
              <a:schemeClr val="tx1">
                <a:alpha val="60000"/>
              </a:schemeClr>
            </a:glow>
            <a:outerShdw blurRad="40000" dist="20000" dir="5400000" rotWithShape="0">
              <a:srgbClr val="000000">
                <a:alpha val="38000"/>
              </a:srgbClr>
            </a:outerShdw>
          </a:effectLst>
        </p:spPr>
        <p:style>
          <a:lnRef idx="1">
            <a:schemeClr val="accent5"/>
          </a:lnRef>
          <a:fillRef idx="2">
            <a:schemeClr val="accent5"/>
          </a:fillRef>
          <a:effectRef idx="1">
            <a:schemeClr val="accent5"/>
          </a:effectRef>
          <a:fontRef idx="minor">
            <a:schemeClr val="dk1"/>
          </a:fontRef>
        </p:style>
        <p:txBody>
          <a:bodyPr spcFirstLastPara="0" vert="horz" wrap="square" lIns="181319" tIns="181319" rIns="181319" bIns="181319" numCol="1" spcCol="1270" anchor="ctr" anchorCtr="0">
            <a:noAutofit/>
          </a:bodyPr>
          <a:lstStyle/>
          <a:p>
            <a:pPr algn="ctr" defTabSz="1422400">
              <a:spcBef>
                <a:spcPct val="0"/>
              </a:spcBef>
              <a:spcAft>
                <a:spcPct val="35000"/>
              </a:spcAft>
            </a:pPr>
            <a:r>
              <a:rPr lang="fi-FI" sz="2400" dirty="0" smtClean="0">
                <a:ln w="6350" cmpd="sng">
                  <a:solidFill>
                    <a:srgbClr val="EEECE1">
                      <a:lumMod val="10000"/>
                    </a:srgbClr>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Menjadikan </a:t>
            </a:r>
            <a:r>
              <a:rPr lang="fi-FI" sz="2400" dirty="0">
                <a:ln w="6350" cmpd="sng">
                  <a:solidFill>
                    <a:srgbClr val="EEECE1">
                      <a:lumMod val="10000"/>
                    </a:srgbClr>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amalan solat berjemaah di </a:t>
            </a:r>
            <a:r>
              <a:rPr lang="fi-FI" sz="2400" dirty="0" smtClean="0">
                <a:ln w="6350" cmpd="sng">
                  <a:solidFill>
                    <a:srgbClr val="EEECE1">
                      <a:lumMod val="10000"/>
                    </a:srgbClr>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masjid </a:t>
            </a:r>
            <a:r>
              <a:rPr lang="fi-FI" sz="2400" dirty="0">
                <a:ln w="6350" cmpd="sng">
                  <a:solidFill>
                    <a:srgbClr val="EEECE1">
                      <a:lumMod val="10000"/>
                    </a:srgbClr>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sebagai budaya hidup </a:t>
            </a:r>
            <a:r>
              <a:rPr lang="fi-FI" sz="2400" dirty="0" smtClean="0">
                <a:ln w="6350" cmpd="sng">
                  <a:solidFill>
                    <a:srgbClr val="EEECE1">
                      <a:lumMod val="10000"/>
                    </a:srgbClr>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kita</a:t>
            </a:r>
            <a:endParaRPr lang="en-MY" sz="2400" dirty="0">
              <a:ln w="6350" cmpd="sng">
                <a:solidFill>
                  <a:srgbClr val="EEECE1">
                    <a:lumMod val="10000"/>
                  </a:srgbClr>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ndParaRPr>
          </a:p>
        </p:txBody>
      </p:sp>
      <p:sp>
        <p:nvSpPr>
          <p:cNvPr id="9" name="Rectangle 8"/>
          <p:cNvSpPr/>
          <p:nvPr/>
        </p:nvSpPr>
        <p:spPr>
          <a:xfrm>
            <a:off x="1600200" y="1397134"/>
            <a:ext cx="6058843" cy="1193666"/>
          </a:xfrm>
          <a:prstGeom prst="rect">
            <a:avLst/>
          </a:prstGeom>
          <a:ln>
            <a:solidFill>
              <a:schemeClr val="tx1"/>
            </a:solidFill>
          </a:ln>
          <a:effectLst>
            <a:glow rad="101600">
              <a:schemeClr val="tx1">
                <a:alpha val="6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spcFirstLastPara="0" vert="horz" wrap="square" lIns="181319" tIns="181319" rIns="181319" bIns="181319" numCol="1" spcCol="1270" anchor="ctr" anchorCtr="0">
            <a:noAutofit/>
          </a:bodyPr>
          <a:lstStyle/>
          <a:p>
            <a:pPr algn="ctr" defTabSz="1422400">
              <a:spcBef>
                <a:spcPct val="0"/>
              </a:spcBef>
              <a:spcAft>
                <a:spcPct val="35000"/>
              </a:spcAft>
            </a:pPr>
            <a:r>
              <a:rPr lang="fi-FI" sz="2400" dirty="0" smtClean="0">
                <a:ln w="6350" cmpd="sng">
                  <a:solidFill>
                    <a:srgbClr val="EEECE1">
                      <a:lumMod val="10000"/>
                    </a:srgbClr>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Berusaha melakukan amalan yang menambahkan keimanan</a:t>
            </a:r>
            <a:endParaRPr lang="en-MY" sz="2400" dirty="0">
              <a:ln w="6350" cmpd="sng">
                <a:solidFill>
                  <a:srgbClr val="EEECE1">
                    <a:lumMod val="10000"/>
                  </a:srgbClr>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ndParaRPr>
          </a:p>
        </p:txBody>
      </p:sp>
      <p:sp>
        <p:nvSpPr>
          <p:cNvPr id="10" name="Right Arrow 9"/>
          <p:cNvSpPr/>
          <p:nvPr/>
        </p:nvSpPr>
        <p:spPr>
          <a:xfrm rot="5400000">
            <a:off x="402201" y="2253318"/>
            <a:ext cx="994780" cy="1296143"/>
          </a:xfrm>
          <a:prstGeom prst="rightArrow">
            <a:avLst/>
          </a:prstGeom>
          <a:solidFill>
            <a:srgbClr val="FF6600"/>
          </a:solidFill>
          <a:ln w="38100" cap="flat" cmpd="sng" algn="ctr">
            <a:solidFill>
              <a:sysClr val="window" lastClr="FFFFFF"/>
            </a:solidFill>
            <a:prstDash val="solid"/>
          </a:ln>
          <a:effectLst>
            <a:glow rad="101600">
              <a:sysClr val="windowText" lastClr="000000">
                <a:alpha val="60000"/>
              </a:sysClr>
            </a:glow>
            <a:outerShdw blurRad="40000" dist="20000" dir="5400000" rotWithShape="0">
              <a:srgbClr val="000000">
                <a:alpha val="38000"/>
              </a:srgbClr>
            </a:outerShdw>
          </a:effectLst>
        </p:spPr>
        <p:txBody>
          <a:bodyPr rtlCol="0" anchor="ctr"/>
          <a:lstStyle/>
          <a:p>
            <a:pPr algn="ctr">
              <a:defRPr/>
            </a:pPr>
            <a:endParaRPr lang="en-MY" kern="0">
              <a:solidFill>
                <a:sysClr val="window" lastClr="FFFFFF"/>
              </a:solidFill>
              <a:latin typeface="Arial"/>
            </a:endParaRPr>
          </a:p>
        </p:txBody>
      </p:sp>
    </p:spTree>
    <p:extLst>
      <p:ext uri="{BB962C8B-B14F-4D97-AF65-F5344CB8AC3E}">
        <p14:creationId xmlns:p14="http://schemas.microsoft.com/office/powerpoint/2010/main" val="34702566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1250"/>
            <a:ext cx="9129010" cy="6858000"/>
          </a:xfrm>
          <a:prstGeom prst="rect">
            <a:avLst/>
          </a:prstGeom>
          <a:noFill/>
          <a:ln w="9525">
            <a:noFill/>
            <a:miter lim="800000"/>
            <a:headEnd/>
            <a:tailEnd/>
          </a:ln>
          <a:effectLst/>
        </p:spPr>
      </p:pic>
      <p:sp>
        <p:nvSpPr>
          <p:cNvPr id="3" name="Rectangle 2"/>
          <p:cNvSpPr/>
          <p:nvPr/>
        </p:nvSpPr>
        <p:spPr>
          <a:xfrm>
            <a:off x="928662" y="44624"/>
            <a:ext cx="7215238" cy="1015663"/>
          </a:xfrm>
          <a:prstGeom prst="rect">
            <a:avLst/>
          </a:prstGeom>
        </p:spPr>
        <p:txBody>
          <a:bodyPr wrap="square">
            <a:spAutoFit/>
          </a:bodyPr>
          <a:lstStyle/>
          <a:p>
            <a:pPr algn="ctr"/>
            <a:r>
              <a:rPr lang="en-US" sz="3000" b="1" i="1" dirty="0" err="1" smtClean="0">
                <a:ln>
                  <a:solidFill>
                    <a:prstClr val="black"/>
                  </a:solidFill>
                </a:ln>
                <a:solidFill>
                  <a:srgbClr val="F79646">
                    <a:lumMod val="20000"/>
                    <a:lumOff val="80000"/>
                  </a:srgbClr>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Antara</a:t>
            </a:r>
            <a:r>
              <a:rPr lang="en-US" sz="3000" b="1" i="1" dirty="0" smtClean="0">
                <a:ln>
                  <a:solidFill>
                    <a:prstClr val="black"/>
                  </a:solidFill>
                </a:ln>
                <a:solidFill>
                  <a:srgbClr val="F79646">
                    <a:lumMod val="20000"/>
                    <a:lumOff val="80000"/>
                  </a:srgbClr>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 </a:t>
            </a:r>
            <a:r>
              <a:rPr lang="en-US" sz="3000" b="1" i="1" dirty="0" err="1" smtClean="0">
                <a:ln>
                  <a:solidFill>
                    <a:prstClr val="black"/>
                  </a:solidFill>
                </a:ln>
                <a:solidFill>
                  <a:srgbClr val="F79646">
                    <a:lumMod val="20000"/>
                    <a:lumOff val="80000"/>
                  </a:srgbClr>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kelebihan</a:t>
            </a:r>
            <a:r>
              <a:rPr lang="en-US" sz="3000" b="1" i="1" dirty="0" smtClean="0">
                <a:ln>
                  <a:solidFill>
                    <a:prstClr val="black"/>
                  </a:solidFill>
                </a:ln>
                <a:solidFill>
                  <a:srgbClr val="F79646">
                    <a:lumMod val="20000"/>
                    <a:lumOff val="80000"/>
                  </a:srgbClr>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 </a:t>
            </a:r>
          </a:p>
          <a:p>
            <a:pPr algn="ctr"/>
            <a:r>
              <a:rPr lang="en-US" sz="3000" b="1" i="1" dirty="0" err="1" smtClean="0">
                <a:ln>
                  <a:solidFill>
                    <a:prstClr val="black"/>
                  </a:solidFill>
                </a:ln>
                <a:solidFill>
                  <a:srgbClr val="F79646">
                    <a:lumMod val="20000"/>
                    <a:lumOff val="80000"/>
                  </a:srgbClr>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solat</a:t>
            </a:r>
            <a:r>
              <a:rPr lang="en-US" sz="3000" b="1" i="1" dirty="0" smtClean="0">
                <a:ln>
                  <a:solidFill>
                    <a:prstClr val="black"/>
                  </a:solidFill>
                </a:ln>
                <a:solidFill>
                  <a:srgbClr val="F79646">
                    <a:lumMod val="20000"/>
                    <a:lumOff val="80000"/>
                  </a:srgbClr>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 </a:t>
            </a:r>
            <a:r>
              <a:rPr lang="en-US" sz="3000" b="1" i="1" dirty="0" err="1" smtClean="0">
                <a:ln>
                  <a:solidFill>
                    <a:prstClr val="black"/>
                  </a:solidFill>
                </a:ln>
                <a:solidFill>
                  <a:srgbClr val="F79646">
                    <a:lumMod val="20000"/>
                    <a:lumOff val="80000"/>
                  </a:srgbClr>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subuh</a:t>
            </a:r>
            <a:r>
              <a:rPr lang="en-US" sz="3000" b="1" i="1" dirty="0" smtClean="0">
                <a:ln>
                  <a:solidFill>
                    <a:prstClr val="black"/>
                  </a:solidFill>
                </a:ln>
                <a:solidFill>
                  <a:srgbClr val="F79646">
                    <a:lumMod val="20000"/>
                    <a:lumOff val="80000"/>
                  </a:srgbClr>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 </a:t>
            </a:r>
            <a:r>
              <a:rPr lang="en-US" sz="3000" b="1" i="1" dirty="0" err="1" smtClean="0">
                <a:ln>
                  <a:solidFill>
                    <a:prstClr val="black"/>
                  </a:solidFill>
                </a:ln>
                <a:solidFill>
                  <a:srgbClr val="F79646">
                    <a:lumMod val="20000"/>
                    <a:lumOff val="80000"/>
                  </a:srgbClr>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berjemaah</a:t>
            </a:r>
            <a:endParaRPr lang="en-US" sz="3000" b="1" dirty="0">
              <a:solidFill>
                <a:srgbClr val="F79646">
                  <a:lumMod val="20000"/>
                  <a:lumOff val="80000"/>
                </a:srgbClr>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4" name="Rounded Rectangle 3"/>
          <p:cNvSpPr/>
          <p:nvPr/>
        </p:nvSpPr>
        <p:spPr>
          <a:xfrm>
            <a:off x="251520" y="2807296"/>
            <a:ext cx="8568952" cy="1728192"/>
          </a:xfrm>
          <a:prstGeom prst="roundRect">
            <a:avLst>
              <a:gd name="adj" fmla="val 0"/>
            </a:avLst>
          </a:prstGeom>
          <a:ln/>
        </p:spPr>
        <p:style>
          <a:lnRef idx="1">
            <a:schemeClr val="accent1"/>
          </a:lnRef>
          <a:fillRef idx="2">
            <a:schemeClr val="accent1"/>
          </a:fillRef>
          <a:effectRef idx="1">
            <a:schemeClr val="accent1"/>
          </a:effectRef>
          <a:fontRef idx="minor">
            <a:schemeClr val="dk1"/>
          </a:fontRef>
        </p:style>
        <p:txBody>
          <a:bodyPr anchor="ctr"/>
          <a:lstStyle/>
          <a:p>
            <a:pPr algn="ctr">
              <a:defRPr/>
            </a:pPr>
            <a:r>
              <a:rPr lang="ar-SA" sz="4000" b="1" dirty="0">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مَنْ صَلَّى الْعِشَاءَ فِي جَمَاعَةٍ فَكَأَنَّمَا قَامَ نِصْفَ اللَّيْلِ، </a:t>
            </a:r>
          </a:p>
          <a:p>
            <a:pPr algn="ctr">
              <a:defRPr/>
            </a:pPr>
            <a:r>
              <a:rPr lang="ar-SA" sz="4000" b="1" dirty="0">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وَمَنْ صَلَّى الصُّبْحَ فِي جَمَاعَةٍ فَكَأَنَّمَا صَلَّى اللَّيْلَ كُلَّهُ.</a:t>
            </a:r>
          </a:p>
        </p:txBody>
      </p:sp>
      <p:sp>
        <p:nvSpPr>
          <p:cNvPr id="5" name="Snip Same Side Corner Rectangle 4"/>
          <p:cNvSpPr/>
          <p:nvPr/>
        </p:nvSpPr>
        <p:spPr>
          <a:xfrm>
            <a:off x="251520" y="4680992"/>
            <a:ext cx="8568952" cy="1872208"/>
          </a:xfrm>
          <a:prstGeom prst="snip2SameRect">
            <a:avLst>
              <a:gd name="adj1" fmla="val 8485"/>
              <a:gd name="adj2" fmla="val 9546"/>
            </a:avLst>
          </a:prstGeom>
          <a:gradFill flip="none" rotWithShape="1">
            <a:gsLst>
              <a:gs pos="0">
                <a:srgbClr val="FF00FF">
                  <a:shade val="30000"/>
                  <a:satMod val="115000"/>
                </a:srgbClr>
              </a:gs>
              <a:gs pos="50000">
                <a:srgbClr val="FF00FF">
                  <a:shade val="67500"/>
                  <a:satMod val="115000"/>
                </a:srgbClr>
              </a:gs>
              <a:gs pos="100000">
                <a:srgbClr val="FF00FF">
                  <a:shade val="100000"/>
                  <a:satMod val="115000"/>
                </a:srgbClr>
              </a:gs>
            </a:gsLst>
            <a:lin ang="5400000" scaled="1"/>
            <a:tileRect/>
          </a:gradFill>
          <a:ln w="57150">
            <a:solidFill>
              <a:schemeClr val="bg1"/>
            </a:solidFill>
          </a:ln>
          <a:effectLst>
            <a:glow rad="101600">
              <a:schemeClr val="tx1">
                <a:alpha val="60000"/>
              </a:schemeClr>
            </a:glo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Sesiapa</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yang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solat</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Isyak</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berjemaah</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maka</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sesungguhnya</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ia</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seperti</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mendirikan</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malam</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dengan</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ibadat</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separuh</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malam</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Sesiapa</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yang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solat</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subuh</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berjemaah</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adalah</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seperti</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seorang</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yang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bangun</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beribadat</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sepanjang</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malam</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t>
            </a:r>
            <a:endParaRPr lang="ms-MY"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6" name="Pentagon 5"/>
          <p:cNvSpPr/>
          <p:nvPr/>
        </p:nvSpPr>
        <p:spPr>
          <a:xfrm>
            <a:off x="179512" y="1232159"/>
            <a:ext cx="8856984" cy="1288593"/>
          </a:xfrm>
          <a:prstGeom prst="homePlate">
            <a:avLst>
              <a:gd name="adj" fmla="val 61706"/>
            </a:avLst>
          </a:prstGeom>
          <a:solidFill>
            <a:srgbClr val="00B0F0">
              <a:alpha val="79000"/>
            </a:srgbClr>
          </a:solidFill>
          <a:ln w="57150">
            <a:solidFill>
              <a:schemeClr val="tx1"/>
            </a:solidFill>
          </a:ln>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2400" b="1" dirty="0" err="1" smtClean="0">
                <a:ln w="9525" cmpd="sng">
                  <a:no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cs typeface="Arial" charset="0"/>
              </a:rPr>
              <a:t>Pertama</a:t>
            </a:r>
            <a:r>
              <a:rPr lang="en-US" sz="2400" b="1" dirty="0" smtClean="0">
                <a:ln w="9525" cmpd="sng">
                  <a:no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cs typeface="Arial" charset="0"/>
              </a:rPr>
              <a:t> </a:t>
            </a:r>
            <a:r>
              <a:rPr lang="en-US" sz="2400" dirty="0"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endParaRPr lang="en-US" sz="2400" dirty="0"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endParaRPr>
          </a:p>
          <a:p>
            <a:pPr>
              <a:defRPr/>
            </a:pPr>
            <a:r>
              <a:rPr lang="en-US" sz="2400" dirty="0" err="1"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Mendapat</a:t>
            </a:r>
            <a:r>
              <a:rPr lang="en-US" sz="2400" dirty="0"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pahala</a:t>
            </a:r>
            <a:r>
              <a:rPr lang="en-US" sz="24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qiamullail</a:t>
            </a:r>
            <a:r>
              <a:rPr lang="en-US" sz="24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sepanjang</a:t>
            </a:r>
            <a:r>
              <a:rPr lang="en-US" sz="24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malam</a:t>
            </a:r>
            <a:r>
              <a:rPr lang="en-US" sz="2400" dirty="0"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t>
            </a:r>
          </a:p>
          <a:p>
            <a:pPr algn="ctr">
              <a:defRPr/>
            </a:pPr>
            <a:r>
              <a:rPr lang="en-US" sz="2400" i="1" dirty="0" err="1" smtClean="0">
                <a:ln w="9525" cmpd="sng">
                  <a:solidFill>
                    <a:prstClr val="black"/>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Sabda</a:t>
            </a:r>
            <a:r>
              <a:rPr lang="en-US" sz="2400" i="1" dirty="0" smtClean="0">
                <a:ln w="9525" cmpd="sng">
                  <a:solidFill>
                    <a:prstClr val="black"/>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i="1" dirty="0" err="1">
                <a:ln w="9525" cmpd="sng">
                  <a:solidFill>
                    <a:prstClr val="black"/>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Rasulullah</a:t>
            </a:r>
            <a:r>
              <a:rPr lang="en-US" sz="2400" i="1" dirty="0">
                <a:ln w="9525" cmpd="sng">
                  <a:solidFill>
                    <a:prstClr val="black"/>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i="1" dirty="0" err="1" smtClean="0">
                <a:ln w="9525" cmpd="sng">
                  <a:solidFill>
                    <a:prstClr val="black"/>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s.a.w</a:t>
            </a:r>
            <a:r>
              <a:rPr lang="en-US" sz="2400" i="1" dirty="0" smtClean="0">
                <a:ln w="9525" cmpd="sng">
                  <a:solidFill>
                    <a:prstClr val="black"/>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endParaRPr lang="en-US" sz="2400" i="1" dirty="0">
              <a:ln w="9525" cmpd="sng">
                <a:solidFill>
                  <a:prstClr val="black"/>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endParaRPr>
          </a:p>
        </p:txBody>
      </p:sp>
    </p:spTree>
    <p:extLst>
      <p:ext uri="{BB962C8B-B14F-4D97-AF65-F5344CB8AC3E}">
        <p14:creationId xmlns:p14="http://schemas.microsoft.com/office/powerpoint/2010/main" val="24762669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1250"/>
            <a:ext cx="9129010" cy="6858000"/>
          </a:xfrm>
          <a:prstGeom prst="rect">
            <a:avLst/>
          </a:prstGeom>
          <a:noFill/>
          <a:ln w="9525">
            <a:noFill/>
            <a:miter lim="800000"/>
            <a:headEnd/>
            <a:tailEnd/>
          </a:ln>
          <a:effectLst/>
        </p:spPr>
      </p:pic>
      <p:sp>
        <p:nvSpPr>
          <p:cNvPr id="3" name="Rectangle 2"/>
          <p:cNvSpPr/>
          <p:nvPr/>
        </p:nvSpPr>
        <p:spPr>
          <a:xfrm>
            <a:off x="0" y="1492712"/>
            <a:ext cx="9144000" cy="1938992"/>
          </a:xfrm>
          <a:prstGeom prst="rect">
            <a:avLst/>
          </a:prstGeom>
          <a:solidFill>
            <a:schemeClr val="accent2">
              <a:lumMod val="50000"/>
              <a:alpha val="14000"/>
            </a:schemeClr>
          </a:solidFill>
        </p:spPr>
        <p:txBody>
          <a:bodyPr wrap="square">
            <a:spAutoFit/>
          </a:bodyPr>
          <a:lstStyle/>
          <a:p>
            <a:pPr algn="ctr" rtl="1"/>
            <a:r>
              <a:rPr lang="ar-SA" sz="6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لَاإِلَهَ إِلَّا اللهُ الْمَلِكُ الأَعْلَى، وَأَشْهَدُ أَنَّ مُحَمَّدًا عَبْدُهُ وَرَسُوْلُهُ الْمُصْطَفَى، </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Rectangle 3"/>
          <p:cNvSpPr/>
          <p:nvPr/>
        </p:nvSpPr>
        <p:spPr>
          <a:xfrm>
            <a:off x="714348" y="191344"/>
            <a:ext cx="7500990"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TextBox 4"/>
          <p:cNvSpPr txBox="1"/>
          <p:nvPr/>
        </p:nvSpPr>
        <p:spPr>
          <a:xfrm>
            <a:off x="214282" y="3849231"/>
            <a:ext cx="8643998" cy="1815882"/>
          </a:xfrm>
          <a:prstGeom prst="rect">
            <a:avLst/>
          </a:prstGeom>
          <a:solidFill>
            <a:schemeClr val="bg1"/>
          </a:solidFill>
          <a:ln>
            <a:solidFill>
              <a:schemeClr val="tx1"/>
            </a:solidFill>
          </a:ln>
        </p:spPr>
        <p:style>
          <a:lnRef idx="3">
            <a:schemeClr val="lt1"/>
          </a:lnRef>
          <a:fillRef idx="1">
            <a:schemeClr val="accent5"/>
          </a:fillRef>
          <a:effectRef idx="1">
            <a:schemeClr val="accent5"/>
          </a:effectRef>
          <a:fontRef idx="minor">
            <a:schemeClr val="lt1"/>
          </a:fontRef>
        </p:style>
        <p:txBody>
          <a:bodyPr wrap="square">
            <a:spAutoFit/>
          </a:bodyPr>
          <a:lstStyle/>
          <a:p>
            <a:pPr algn="ctr" fontAlgn="auto">
              <a:spcBef>
                <a:spcPts val="0"/>
              </a:spcBef>
              <a:spcAft>
                <a:spcPts val="0"/>
              </a:spcAft>
              <a:defRPr/>
            </a:pP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kami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Allah,</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kami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406465404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1250"/>
            <a:ext cx="9129010" cy="6858000"/>
          </a:xfrm>
          <a:prstGeom prst="rect">
            <a:avLst/>
          </a:prstGeom>
          <a:noFill/>
          <a:ln w="9525">
            <a:noFill/>
            <a:miter lim="800000"/>
            <a:headEnd/>
            <a:tailEnd/>
          </a:ln>
          <a:effectLst/>
        </p:spPr>
      </p:pic>
      <p:sp>
        <p:nvSpPr>
          <p:cNvPr id="3" name="Rectangle 2"/>
          <p:cNvSpPr/>
          <p:nvPr/>
        </p:nvSpPr>
        <p:spPr>
          <a:xfrm>
            <a:off x="928662" y="-27384"/>
            <a:ext cx="7215238" cy="1015663"/>
          </a:xfrm>
          <a:prstGeom prst="rect">
            <a:avLst/>
          </a:prstGeom>
        </p:spPr>
        <p:txBody>
          <a:bodyPr wrap="square">
            <a:spAutoFit/>
          </a:bodyPr>
          <a:lstStyle/>
          <a:p>
            <a:pPr algn="ctr"/>
            <a:r>
              <a:rPr lang="en-US" sz="3000" b="1" i="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Antara</a:t>
            </a:r>
            <a:r>
              <a:rPr lang="en-US" sz="3000" b="1" i="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 </a:t>
            </a:r>
            <a:r>
              <a:rPr lang="en-US" sz="3000" b="1" i="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kelebihan</a:t>
            </a:r>
            <a:r>
              <a:rPr lang="en-US" sz="3000" b="1" i="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 </a:t>
            </a:r>
          </a:p>
          <a:p>
            <a:pPr algn="ctr"/>
            <a:r>
              <a:rPr lang="en-US" sz="3000" b="1" i="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solat</a:t>
            </a:r>
            <a:r>
              <a:rPr lang="en-US" sz="3000" b="1" i="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 </a:t>
            </a:r>
            <a:r>
              <a:rPr lang="en-US" sz="3000" b="1" i="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subuh</a:t>
            </a:r>
            <a:r>
              <a:rPr lang="en-US" sz="3000" b="1" i="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 </a:t>
            </a:r>
            <a:r>
              <a:rPr lang="en-US" sz="3000" b="1" i="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berjemaah</a:t>
            </a:r>
            <a:endParaRPr lang="en-US" sz="3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4" name="Rounded Rectangle 3"/>
          <p:cNvSpPr/>
          <p:nvPr/>
        </p:nvSpPr>
        <p:spPr>
          <a:xfrm>
            <a:off x="287523" y="2789312"/>
            <a:ext cx="8568952" cy="1728192"/>
          </a:xfrm>
          <a:prstGeom prst="roundRect">
            <a:avLst>
              <a:gd name="adj" fmla="val 0"/>
            </a:avLst>
          </a:prstGeom>
          <a:ln/>
        </p:spPr>
        <p:style>
          <a:lnRef idx="1">
            <a:schemeClr val="accent1"/>
          </a:lnRef>
          <a:fillRef idx="2">
            <a:schemeClr val="accent1"/>
          </a:fillRef>
          <a:effectRef idx="1">
            <a:schemeClr val="accent1"/>
          </a:effectRef>
          <a:fontRef idx="minor">
            <a:schemeClr val="dk1"/>
          </a:fontRef>
        </p:style>
        <p:txBody>
          <a:bodyPr anchor="ctr"/>
          <a:lstStyle/>
          <a:p>
            <a:pPr algn="ctr" rtl="1">
              <a:defRPr/>
            </a:pPr>
            <a:r>
              <a:rPr lang="ar-SA" sz="4400" b="1" dirty="0">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لَيْسَ صَلاَةٌ أَثْقَلَ عَلَى الْمُنَافِقِيْنَ مِنَ الْفَجْرِ وَالْعِشَاءِ</a:t>
            </a:r>
            <a:r>
              <a:rPr lang="ar-SA" sz="4400" b="1" dirty="0" smtClean="0">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 </a:t>
            </a:r>
            <a:endParaRPr lang="en-US" sz="4400" b="1" dirty="0" smtClean="0">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endParaRPr>
          </a:p>
          <a:p>
            <a:pPr algn="ctr" rtl="1">
              <a:defRPr/>
            </a:pPr>
            <a:r>
              <a:rPr lang="ar-SA" sz="4400" b="1" dirty="0" smtClean="0">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وَلَوْ </a:t>
            </a:r>
            <a:r>
              <a:rPr lang="ar-SA" sz="4400" b="1" dirty="0">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يَعْلَمُوْنَ مَا </a:t>
            </a:r>
            <a:r>
              <a:rPr lang="ar-SA" sz="4400" b="1" dirty="0" smtClean="0">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فِيْهِمَا لَأَتَوْهُمَا </a:t>
            </a:r>
            <a:r>
              <a:rPr lang="ar-SA" sz="4400" b="1" dirty="0">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وَلَوْ حَبْوًا. </a:t>
            </a:r>
            <a:r>
              <a:rPr lang="ar-SA" sz="3200" b="1" dirty="0">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متفق عليه</a:t>
            </a:r>
          </a:p>
        </p:txBody>
      </p:sp>
      <p:sp>
        <p:nvSpPr>
          <p:cNvPr id="5" name="Snip Same Side Corner Rectangle 4"/>
          <p:cNvSpPr/>
          <p:nvPr/>
        </p:nvSpPr>
        <p:spPr>
          <a:xfrm>
            <a:off x="251520" y="4589512"/>
            <a:ext cx="8568952" cy="1872208"/>
          </a:xfrm>
          <a:prstGeom prst="snip2SameRect">
            <a:avLst>
              <a:gd name="adj1" fmla="val 8485"/>
              <a:gd name="adj2" fmla="val 9546"/>
            </a:avLst>
          </a:prstGeom>
          <a:gradFill flip="none" rotWithShape="1">
            <a:gsLst>
              <a:gs pos="0">
                <a:srgbClr val="FF00FF">
                  <a:shade val="30000"/>
                  <a:satMod val="115000"/>
                </a:srgbClr>
              </a:gs>
              <a:gs pos="50000">
                <a:srgbClr val="FF00FF">
                  <a:shade val="67500"/>
                  <a:satMod val="115000"/>
                </a:srgbClr>
              </a:gs>
              <a:gs pos="100000">
                <a:srgbClr val="FF00FF">
                  <a:shade val="100000"/>
                  <a:satMod val="115000"/>
                </a:srgbClr>
              </a:gs>
            </a:gsLst>
            <a:lin ang="5400000" scaled="1"/>
            <a:tileRect/>
          </a:gradFill>
          <a:ln w="57150">
            <a:solidFill>
              <a:schemeClr val="bg1"/>
            </a:solidFill>
          </a:ln>
          <a:effectLst>
            <a:glow rad="101600">
              <a:schemeClr val="tx1">
                <a:alpha val="60000"/>
              </a:schemeClr>
            </a:glo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Solat</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yang paling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berat</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ke</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atas</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orang-orang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munafik</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ialah</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solat</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subuh</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dan</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solat</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isyak</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Jikalau</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mereka</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tahu</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kelebihan</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yang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terdapat</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pada</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keduanya</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sudah</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tentu</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mereka</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akan</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datang</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ke</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masjid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walaupun</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dalam</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keadaan</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merangkak</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t>
            </a:r>
            <a:endParaRPr lang="ms-MY"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6" name="Pentagon 5"/>
          <p:cNvSpPr/>
          <p:nvPr/>
        </p:nvSpPr>
        <p:spPr>
          <a:xfrm>
            <a:off x="179512" y="1133128"/>
            <a:ext cx="8856984" cy="1576625"/>
          </a:xfrm>
          <a:prstGeom prst="homePlate">
            <a:avLst>
              <a:gd name="adj" fmla="val 61706"/>
            </a:avLst>
          </a:prstGeom>
          <a:solidFill>
            <a:srgbClr val="00B0F0">
              <a:alpha val="79000"/>
            </a:srgbClr>
          </a:solidFill>
          <a:ln w="57150">
            <a:solidFill>
              <a:schemeClr val="tx1"/>
            </a:solidFill>
          </a:ln>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2400" b="1" dirty="0" err="1" smtClean="0">
                <a:ln w="9525" cmpd="sng">
                  <a:no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cs typeface="Arial" charset="0"/>
              </a:rPr>
              <a:t>Kedua</a:t>
            </a:r>
            <a:r>
              <a:rPr lang="en-US" sz="2400" b="1" dirty="0" smtClean="0">
                <a:ln w="9525" cmpd="sng">
                  <a:no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cs typeface="Arial" charset="0"/>
              </a:rPr>
              <a:t> </a:t>
            </a:r>
            <a:r>
              <a:rPr lang="en-US" sz="2400" dirty="0"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endParaRPr lang="en-US" sz="2400" dirty="0"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endParaRPr>
          </a:p>
          <a:p>
            <a:pPr>
              <a:defRPr/>
            </a:pPr>
            <a:r>
              <a:rPr lang="en-US" sz="24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Membebaskan</a:t>
            </a:r>
            <a:r>
              <a:rPr lang="en-US" sz="24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diri</a:t>
            </a:r>
            <a:r>
              <a:rPr lang="en-US" sz="24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dari</a:t>
            </a:r>
            <a:r>
              <a:rPr lang="en-US" sz="24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sifat</a:t>
            </a:r>
            <a:r>
              <a:rPr lang="en-US" sz="24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munafik</a:t>
            </a:r>
            <a:r>
              <a:rPr lang="en-US" sz="2400" dirty="0"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t>
            </a:r>
          </a:p>
          <a:p>
            <a:pPr>
              <a:defRPr/>
            </a:pPr>
            <a:endParaRPr lang="en-US" sz="1100" dirty="0"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endParaRPr>
          </a:p>
          <a:p>
            <a:pPr algn="ctr">
              <a:defRPr/>
            </a:pPr>
            <a:r>
              <a:rPr lang="en-US" sz="2400" i="1" dirty="0" err="1" smtClean="0">
                <a:ln w="9525" cmpd="sng">
                  <a:solidFill>
                    <a:prstClr val="black"/>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Sabda</a:t>
            </a:r>
            <a:r>
              <a:rPr lang="en-US" sz="2400" i="1" dirty="0" smtClean="0">
                <a:ln w="9525" cmpd="sng">
                  <a:solidFill>
                    <a:prstClr val="black"/>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i="1" dirty="0" err="1">
                <a:ln w="9525" cmpd="sng">
                  <a:solidFill>
                    <a:prstClr val="black"/>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Rasulullah</a:t>
            </a:r>
            <a:r>
              <a:rPr lang="en-US" sz="2400" i="1" dirty="0">
                <a:ln w="9525" cmpd="sng">
                  <a:solidFill>
                    <a:prstClr val="black"/>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i="1" dirty="0" err="1">
                <a:ln w="9525" cmpd="sng">
                  <a:solidFill>
                    <a:prstClr val="black"/>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s.a.w</a:t>
            </a:r>
            <a:r>
              <a:rPr lang="en-US" sz="2400" i="1" dirty="0">
                <a:ln w="9525" cmpd="sng">
                  <a:solidFill>
                    <a:prstClr val="black"/>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i="1" dirty="0" smtClean="0">
                <a:ln w="9525" cmpd="sng">
                  <a:solidFill>
                    <a:prstClr val="black"/>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t>
            </a:r>
            <a:endParaRPr lang="en-US" sz="2400" i="1" dirty="0">
              <a:ln w="9525" cmpd="sng">
                <a:solidFill>
                  <a:prstClr val="black"/>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endParaRPr>
          </a:p>
        </p:txBody>
      </p:sp>
    </p:spTree>
    <p:extLst>
      <p:ext uri="{BB962C8B-B14F-4D97-AF65-F5344CB8AC3E}">
        <p14:creationId xmlns:p14="http://schemas.microsoft.com/office/powerpoint/2010/main" val="247626696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a:stretch>
            <a:fillRect/>
          </a:stretch>
        </p:blipFill>
        <p:spPr bwMode="auto">
          <a:xfrm>
            <a:off x="179512" y="1435788"/>
            <a:ext cx="8830566" cy="3212412"/>
          </a:xfrm>
          <a:prstGeom prst="rect">
            <a:avLst/>
          </a:prstGeom>
          <a:noFill/>
          <a:ln w="9525">
            <a:noFill/>
            <a:miter lim="800000"/>
            <a:headEnd/>
            <a:tailEnd/>
          </a:ln>
        </p:spPr>
      </p:pic>
      <p:sp>
        <p:nvSpPr>
          <p:cNvPr id="6" name="TextBox 5"/>
          <p:cNvSpPr txBox="1"/>
          <p:nvPr/>
        </p:nvSpPr>
        <p:spPr>
          <a:xfrm>
            <a:off x="5724128" y="4181018"/>
            <a:ext cx="3384260" cy="400110"/>
          </a:xfrm>
          <a:prstGeom prst="rect">
            <a:avLst/>
          </a:prstGeom>
          <a:noFill/>
        </p:spPr>
        <p:txBody>
          <a:bodyPr wrap="none">
            <a:spAutoFit/>
          </a:bodyPr>
          <a:lstStyle/>
          <a:p>
            <a:pPr algn="ctr">
              <a:defRPr/>
            </a:pP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Surah</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Al-</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Ahzab</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 </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Ayat</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56)</a:t>
            </a:r>
          </a:p>
        </p:txBody>
      </p:sp>
      <p:sp>
        <p:nvSpPr>
          <p:cNvPr id="7" name="Rectangle 6"/>
          <p:cNvSpPr/>
          <p:nvPr/>
        </p:nvSpPr>
        <p:spPr>
          <a:xfrm>
            <a:off x="142844" y="4509120"/>
            <a:ext cx="8929654" cy="2308324"/>
          </a:xfrm>
          <a:prstGeom prst="rect">
            <a:avLst/>
          </a:prstGeom>
          <a:noFill/>
        </p:spPr>
        <p:txBody>
          <a:bodyPr wrap="square">
            <a:spAutoFit/>
          </a:bodyPr>
          <a:lstStyle/>
          <a:p>
            <a:pPr algn="ctr">
              <a:defRPr/>
            </a:pP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Sesungguhnya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Allah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Taala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Dan </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Para </a:t>
            </a: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MalaikatNya</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Sentiasa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Nabi</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(Muhammad</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p>
          <a:p>
            <a:pPr algn="ctr">
              <a:defRPr/>
            </a:pP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Wahai</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Orang-orang</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Beriman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Berselawatlah</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Kamu</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endPar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endParaRPr>
          </a:p>
          <a:p>
            <a:pPr algn="ctr">
              <a:defRPr/>
            </a:pP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Serta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Ucapkanlah</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Salam Sejahtera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Penghormatan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Sepenuhnya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p:txBody>
      </p:sp>
      <p:sp>
        <p:nvSpPr>
          <p:cNvPr id="10" name="Round Diagonal Corner Rectangle 9"/>
          <p:cNvSpPr/>
          <p:nvPr/>
        </p:nvSpPr>
        <p:spPr>
          <a:xfrm>
            <a:off x="2627784" y="116633"/>
            <a:ext cx="6048672" cy="1512167"/>
          </a:xfrm>
          <a:prstGeom prst="round2DiagRect">
            <a:avLst>
              <a:gd name="adj1" fmla="val 14211"/>
              <a:gd name="adj2" fmla="val 0"/>
            </a:avLst>
          </a:prstGeom>
          <a:gradFill flip="none" rotWithShape="1">
            <a:gsLst>
              <a:gs pos="0">
                <a:srgbClr val="33CC33">
                  <a:shade val="30000"/>
                  <a:satMod val="115000"/>
                </a:srgbClr>
              </a:gs>
              <a:gs pos="50000">
                <a:srgbClr val="33CC33">
                  <a:shade val="67500"/>
                  <a:satMod val="115000"/>
                </a:srgbClr>
              </a:gs>
              <a:gs pos="100000">
                <a:srgbClr val="33CC33">
                  <a:shade val="100000"/>
                  <a:satMod val="115000"/>
                </a:srgb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dirty="0" err="1" smtClean="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Mengenang</a:t>
            </a:r>
            <a:r>
              <a:rPr lang="en-US" sz="2200" dirty="0" smtClean="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smtClean="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jasa</a:t>
            </a:r>
            <a:r>
              <a:rPr lang="en-US" sz="2200" dirty="0" smtClean="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smtClean="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dan</a:t>
            </a:r>
            <a:r>
              <a:rPr lang="en-US" sz="2200" dirty="0" smtClean="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smtClean="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perjuangan</a:t>
            </a:r>
            <a:r>
              <a:rPr lang="en-US" sz="2200" dirty="0" smtClean="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smtClean="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Rasulullah</a:t>
            </a:r>
            <a:r>
              <a:rPr lang="en-US" sz="2200" dirty="0" smtClean="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SAW </a:t>
            </a:r>
            <a:r>
              <a:rPr lang="en-US" sz="2200" dirty="0" err="1" smtClean="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membawa</a:t>
            </a:r>
            <a:r>
              <a:rPr lang="en-US" sz="2200" dirty="0" smtClean="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smtClean="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ajaran</a:t>
            </a:r>
            <a:r>
              <a:rPr lang="en-US" sz="2200" dirty="0" smtClean="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Islam. </a:t>
            </a:r>
            <a:r>
              <a:rPr lang="en-US" sz="2200" dirty="0" err="1" smtClean="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Selawat</a:t>
            </a:r>
            <a:r>
              <a:rPr lang="en-US" sz="2200" dirty="0" smtClean="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dan</a:t>
            </a:r>
            <a:r>
              <a:rPr lang="en-US" sz="2200" dirty="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salam</a:t>
            </a:r>
            <a:r>
              <a:rPr lang="en-US" sz="2200" dirty="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kepada</a:t>
            </a:r>
            <a:r>
              <a:rPr lang="en-US" sz="2200" dirty="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Rasulullah</a:t>
            </a:r>
            <a:r>
              <a:rPr lang="en-US" sz="2200" dirty="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smtClean="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SAW</a:t>
            </a:r>
            <a:endParaRPr lang="en-US" sz="2200" dirty="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endParaRPr>
          </a:p>
        </p:txBody>
      </p:sp>
      <p:sp>
        <p:nvSpPr>
          <p:cNvPr id="9" name="Notched Right Arrow 8"/>
          <p:cNvSpPr/>
          <p:nvPr/>
        </p:nvSpPr>
        <p:spPr>
          <a:xfrm>
            <a:off x="611560" y="116632"/>
            <a:ext cx="2249238" cy="1512168"/>
          </a:xfrm>
          <a:prstGeom prst="notchedRightArrow">
            <a:avLst>
              <a:gd name="adj1" fmla="val 41162"/>
              <a:gd name="adj2" fmla="val 50000"/>
            </a:avLst>
          </a:prstGeom>
          <a:solidFill>
            <a:srgbClr val="FFFF00"/>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dirty="0" err="1">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Seruan</a:t>
            </a:r>
            <a:endParaRPr lang="en-US" sz="2400" dirty="0">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2809209934"/>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3)">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lum contrast="40000"/>
          </a:blip>
          <a:srcRect/>
          <a:stretch>
            <a:fillRect/>
          </a:stretch>
        </p:blipFill>
        <p:spPr bwMode="auto">
          <a:xfrm>
            <a:off x="1" y="1071546"/>
            <a:ext cx="8715372" cy="5286388"/>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1" y="214290"/>
            <a:ext cx="3214679" cy="7857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err="1" smtClean="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Selawat</a:t>
            </a:r>
            <a:endParaRPr lang="ms-MY" sz="36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235449960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endParaRPr lang="ms-MY" smtClean="0"/>
          </a:p>
        </p:txBody>
      </p:sp>
      <p:sp>
        <p:nvSpPr>
          <p:cNvPr id="32771" name="Content Placeholder 2"/>
          <p:cNvSpPr>
            <a:spLocks noGrp="1"/>
          </p:cNvSpPr>
          <p:nvPr>
            <p:ph idx="1"/>
          </p:nvPr>
        </p:nvSpPr>
        <p:spPr>
          <a:xfrm>
            <a:off x="457200" y="2027238"/>
            <a:ext cx="8229600" cy="4525962"/>
          </a:xfrm>
        </p:spPr>
        <p:txBody>
          <a:bodyPr/>
          <a:lstStyle/>
          <a:p>
            <a:endParaRPr lang="ms-MY" smtClean="0"/>
          </a:p>
        </p:txBody>
      </p:sp>
      <p:pic>
        <p:nvPicPr>
          <p:cNvPr id="32772" name="Picture 2" descr="C:\Users\wanshahril\Desktop\slide koso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51520" y="4572049"/>
            <a:ext cx="8555511" cy="1569660"/>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ctr">
              <a:defRPr/>
            </a:pP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berilah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keredhaan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atas</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Khalifah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ar-rasyidin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Abu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Bakar</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Omar,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Uthman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Ali,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seluruh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sahabat-sahabatnya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serta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pengikut</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pengikut</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Baginda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hingga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hari</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pembalasan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p>
        </p:txBody>
      </p:sp>
      <p:sp>
        <p:nvSpPr>
          <p:cNvPr id="6" name="Rectangle 5"/>
          <p:cNvSpPr/>
          <p:nvPr/>
        </p:nvSpPr>
        <p:spPr>
          <a:xfrm>
            <a:off x="238125" y="1457325"/>
            <a:ext cx="8532813" cy="3046413"/>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rtl="1">
              <a:defRPr/>
            </a:pP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وَارْضَ اللَّهُمَّ عَنِ الْخُلَفَاءِ الرَّاشِدِيْنَ الْمَهْدِيِّيْنَ، سَادَتِنَا أَبِيْ بَكْرٍ وَعُمَرَ وَعُثْمَانَ وَعَلِيّ، وَعَنْ بَقِيَّةِ الصَّحَابَةِ أَجْمَعِيْنَ، وَعَنِ التَّابِعيْنَ وَتَابِعِى التَّابِعِيْنَ بِإِحْسَانٍ إِلَى يَوْمِ الدِّيْن. </a:t>
            </a:r>
            <a:endParaRPr lang="en-US"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236686457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descr="C:\Users\wanshahril\Desktop\slide koso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51520" y="3856980"/>
            <a:ext cx="8555511" cy="1938992"/>
          </a:xfrm>
          <a:prstGeom prst="rect">
            <a:avLst/>
          </a:prstGeom>
          <a:gradFill>
            <a:gsLst>
              <a:gs pos="38000">
                <a:schemeClr val="dk1">
                  <a:tint val="50000"/>
                  <a:satMod val="300000"/>
                  <a:alpha val="30000"/>
                </a:schemeClr>
              </a:gs>
              <a:gs pos="35000">
                <a:schemeClr val="dk1">
                  <a:tint val="37000"/>
                  <a:satMod val="300000"/>
                </a:schemeClr>
              </a:gs>
              <a:gs pos="100000">
                <a:schemeClr val="dk1">
                  <a:tint val="15000"/>
                  <a:satMod val="350000"/>
                </a:schemeClr>
              </a:gs>
            </a:gsLst>
          </a:gradFill>
        </p:spPr>
        <p:style>
          <a:lnRef idx="1">
            <a:schemeClr val="dk1"/>
          </a:lnRef>
          <a:fillRef idx="2">
            <a:schemeClr val="dk1"/>
          </a:fillRef>
          <a:effectRef idx="1">
            <a:schemeClr val="dk1"/>
          </a:effectRef>
          <a:fontRef idx="minor">
            <a:schemeClr val="dk1"/>
          </a:fontRef>
        </p:style>
        <p:txBody>
          <a:bodyPr wrap="square">
            <a:spAutoFit/>
          </a:bodyPr>
          <a:lstStyle/>
          <a:p>
            <a:pPr algn="ct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Ya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Allah,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Ampunkanlah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Dosa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Golongan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Mu’minin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Mu’minaat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Muslimin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Muslimat</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samada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masih</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hidup</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atau</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telah</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mati</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Sesungguhnya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En</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g</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kau</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Mendengar</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Memakbulkan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segala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permintaan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endPar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endParaRPr>
          </a:p>
        </p:txBody>
      </p:sp>
      <p:sp>
        <p:nvSpPr>
          <p:cNvPr id="6" name="Rectangle 5"/>
          <p:cNvSpPr/>
          <p:nvPr/>
        </p:nvSpPr>
        <p:spPr>
          <a:xfrm>
            <a:off x="251521" y="1484784"/>
            <a:ext cx="8532440" cy="2308324"/>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اغْفِرْ </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لْمُؤْمِنِيْنَ وَالْمُؤْمِنَاتِ، وَالمُسْلِمِيْنَ وَالْمُسْلِمَاتِ الأَحْيَاءِ مِنْهُمْ وَالأَمْوَات</a:t>
            </a:r>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4800" b="1" dirty="0">
                <a:solidFill>
                  <a:prstClr val="black"/>
                </a:solidFill>
                <a:effectLst>
                  <a:outerShdw blurRad="38100" dist="38100" dir="2700000" algn="tl">
                    <a:srgbClr val="000000">
                      <a:alpha val="43137"/>
                    </a:srgbClr>
                  </a:outerShdw>
                </a:effectLst>
              </a:rPr>
              <a:t> </a:t>
            </a:r>
            <a:endParaRPr lang="ar-SA" sz="4800" b="1" dirty="0" smtClean="0">
              <a:solidFill>
                <a:prstClr val="black"/>
              </a:solidFill>
              <a:effectLst>
                <a:outerShdw blurRad="38100" dist="38100" dir="2700000" algn="tl">
                  <a:srgbClr val="000000">
                    <a:alpha val="43137"/>
                  </a:srgbClr>
                </a:outerShdw>
              </a:effectLst>
            </a:endParaRPr>
          </a:p>
          <a:p>
            <a:pPr algn="ctr" rtl="1"/>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إِنَّكَ </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سَمِيْعٌ قَرِيْبٌ مُجِيْبُ الدَّعَوَات. </a:t>
            </a:r>
            <a:endParaRPr lang="en-US"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274014290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descr="C:\Users\wanshahril\Desktop\slide koso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79512" y="1556792"/>
            <a:ext cx="8784976" cy="2123658"/>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ar-EG"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أَلِّفْ بَيْنَ قُلُوْبِنَا، وَأَصْلِحْ ذَاتَ بَيْنِنَا، وَاجْعَلْنَا مِنَ الرَّاشِدِيْن. اللَّهُمَّ أَحْسِنْ عَاقِبَتَنَا فِى الأُمُوْرِ كُلِّهَا، وَأَجِرْنَا مِنْ خِزْيِ الدُّنْيَا وَعَذَابِ الأَخِرَة، يَا رَبَّ </a:t>
            </a:r>
            <a:r>
              <a:rPr lang="ar-EG"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الْعَالَمِيْن.</a:t>
            </a:r>
            <a:endParaRPr lang="en-US"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6" name="Rectangle 5"/>
          <p:cNvSpPr/>
          <p:nvPr/>
        </p:nvSpPr>
        <p:spPr>
          <a:xfrm>
            <a:off x="179512" y="3775680"/>
            <a:ext cx="8712968" cy="2677656"/>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lembutkanlah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hati-hati</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perbaikilah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hubungan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antara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Dan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jadilah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golongan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yang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mendapat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bimbingan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daripadaMu</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Perelokkan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kesudahan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dalam</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segala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hal</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semuanya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lindungilah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daripada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kehinaan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di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dunia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di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akhirat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Wahai</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Tuhan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sekalian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alam</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
            </a:r>
            <a:endParaRPr lang="ms-MY"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285095462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srcRect r="2687"/>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268624511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r="4916"/>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151626846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4" name="Picture 2" descr="C:\Users\wanshahril\Desktop\slide koso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60"/>
          <p:cNvSpPr txBox="1">
            <a:spLocks noChangeArrowheads="1"/>
          </p:cNvSpPr>
          <p:nvPr/>
        </p:nvSpPr>
        <p:spPr bwMode="auto">
          <a:xfrm>
            <a:off x="179512" y="1335534"/>
            <a:ext cx="8735886" cy="5416868"/>
          </a:xfrm>
          <a:prstGeom prst="rect">
            <a:avLst/>
          </a:prstGeom>
          <a:gradFill>
            <a:gsLst>
              <a:gs pos="0">
                <a:schemeClr val="accent4">
                  <a:tint val="50000"/>
                  <a:satMod val="300000"/>
                  <a:alpha val="6000"/>
                </a:schemeClr>
              </a:gs>
              <a:gs pos="35000">
                <a:schemeClr val="accent4">
                  <a:tint val="37000"/>
                  <a:satMod val="300000"/>
                </a:schemeClr>
              </a:gs>
              <a:gs pos="100000">
                <a:schemeClr val="accent4">
                  <a:tint val="15000"/>
                  <a:satMod val="350000"/>
                </a:schemeClr>
              </a:gs>
            </a:gsLst>
          </a:gradFill>
          <a:ln>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رَبَّنَا ظَلَمْنَا أَنْفُسَنَا وَإِنْ لَمْ تَغْفِرْ لَنَا وَتَرْحَمْنَا لَنَكُوْنَنَّ مِنَ الْخَاسِرِيْنَ. </a:t>
            </a:r>
            <a:endParaRPr lang="en-US"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لآ </a:t>
            </a: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إِلَهَ إِلاَّ أَنْتَ سُبْحَانَكَ إِنَّا كُنَّا مِنْ الظَّالِمِيْنَ. رَبَّنَا آتِنَا فِي الدُّنْيَا حَسَنَةً وَفِي الآخِرَةِ حَسَنَةً  وَقِنَا عَذَابَ النَّارِ. وَصَلَّى اللهُ عَلىَ سَيِّدِنَا مُحَمَّدٍ وَعَلىَ </a:t>
            </a: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آلِهِ </a:t>
            </a: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وَصَحْبِهِ وَسَلَّمْ. وَالْحَمْدُ للهِ رَبِّ الْعَالَمِيْنَ</a:t>
            </a: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endParaRPr lang="en-US"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fontAlgn="base">
              <a:spcBef>
                <a:spcPct val="0"/>
              </a:spcBef>
              <a:spcAft>
                <a:spcPct val="0"/>
              </a:spcAft>
              <a:defRPr/>
            </a:pPr>
            <a:r>
              <a:rPr lang="en-US" sz="2400" b="1" dirty="0" err="1">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sz="2400" b="1" dirty="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Allah …</a:t>
            </a:r>
          </a:p>
          <a:p>
            <a:pPr algn="ctr" fontAlgn="base">
              <a:spcBef>
                <a:spcPct val="0"/>
              </a:spcBef>
              <a:spcAft>
                <a:spcPct val="0"/>
              </a:spcAft>
              <a:defRPr/>
            </a:pP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Kami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Telah</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Menzalimi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Diri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Sendiri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p>
          <a:p>
            <a:pPr algn="ctr" fontAlgn="base">
              <a:spcBef>
                <a:spcPct val="0"/>
              </a:spcBef>
              <a:spcAft>
                <a:spcPct val="0"/>
              </a:spcAft>
              <a:defRPr/>
            </a:pP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Dan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Sekiranya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Tidak</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Mengampunkan</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Dan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Merahmati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Nescaya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Akan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Menjadi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Orang Yang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Rugi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a:p>
            <a:pPr algn="ctr" fontAlgn="base">
              <a:spcBef>
                <a:spcPct val="0"/>
              </a:spcBef>
              <a:spcAft>
                <a:spcPct val="0"/>
              </a:spcAft>
              <a:defRPr/>
            </a:pP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Tiada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Tuhan</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Melainkan</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Maha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Suci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Sesungguhnya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Di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Kalangan</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Orang-orang </a:t>
            </a:r>
          </a:p>
          <a:p>
            <a:pPr algn="ctr" fontAlgn="base">
              <a:spcBef>
                <a:spcPct val="0"/>
              </a:spcBef>
              <a:spcAft>
                <a:spcPct val="0"/>
              </a:spcAft>
              <a:defRPr/>
            </a:pP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Yang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Menzalimi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Diri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a:p>
            <a:pPr algn="ctr" fontAlgn="base">
              <a:spcBef>
                <a:spcPct val="0"/>
              </a:spcBef>
              <a:spcAft>
                <a:spcPct val="0"/>
              </a:spcAft>
              <a:defRPr/>
            </a:pPr>
            <a:r>
              <a:rPr lang="en-US" sz="2400" b="1" dirty="0" err="1" smtClean="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sz="2400" b="1" dirty="0" smtClean="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400" b="1" dirty="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Allah… </a:t>
            </a:r>
          </a:p>
          <a:p>
            <a:pPr algn="ctr" fontAlgn="base">
              <a:spcBef>
                <a:spcPct val="0"/>
              </a:spcBef>
              <a:spcAft>
                <a:spcPct val="0"/>
              </a:spcAft>
              <a:defRPr/>
            </a:pP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Kurniakanlah</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Dunia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Dan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Akhirat</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Serta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Hindarilah</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Dari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Seksaan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Neraka</a:t>
            </a:r>
            <a:r>
              <a:rPr lang="en-US" sz="20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endPar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endParaRPr>
          </a:p>
        </p:txBody>
      </p:sp>
    </p:spTree>
    <p:extLst>
      <p:ext uri="{BB962C8B-B14F-4D97-AF65-F5344CB8AC3E}">
        <p14:creationId xmlns:p14="http://schemas.microsoft.com/office/powerpoint/2010/main" val="166993139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584385" y="260648"/>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400" b="1" dirty="0" err="1">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Wahai</a:t>
            </a:r>
            <a:r>
              <a:rPr lang="en-US" sz="5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t>
            </a:r>
            <a:r>
              <a:rPr lang="en-US" sz="5400" b="1" dirty="0" err="1">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Hamba-hamba</a:t>
            </a:r>
            <a:r>
              <a:rPr lang="en-US" sz="5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Allah….</a:t>
            </a:r>
          </a:p>
        </p:txBody>
      </p:sp>
      <p:sp>
        <p:nvSpPr>
          <p:cNvPr id="4" name="Rectangle 3"/>
          <p:cNvSpPr/>
          <p:nvPr/>
        </p:nvSpPr>
        <p:spPr>
          <a:xfrm>
            <a:off x="179512" y="1508518"/>
            <a:ext cx="8858280" cy="452431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eaLnBrk="0" hangingPunct="0">
              <a:defRPr/>
            </a:pP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Sesungguhnya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ALLAH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menyuruh</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berlaku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adil</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berbuat</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memberi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bantuan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kaum</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kerabat</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melarang</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daripada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melakukan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perbuatan-perbuatan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keji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mungkar</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kezaliman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mengajar</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dengan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suruhan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larangannya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ini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supaya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mengambil</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peringatan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mematuhinya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t>
            </a:r>
          </a:p>
        </p:txBody>
      </p:sp>
    </p:spTree>
    <p:extLst>
      <p:ext uri="{BB962C8B-B14F-4D97-AF65-F5344CB8AC3E}">
        <p14:creationId xmlns:p14="http://schemas.microsoft.com/office/powerpoint/2010/main" val="4159929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1250"/>
            <a:ext cx="9129010" cy="6858000"/>
          </a:xfrm>
          <a:prstGeom prst="rect">
            <a:avLst/>
          </a:prstGeom>
          <a:noFill/>
          <a:ln w="9525">
            <a:noFill/>
            <a:miter lim="800000"/>
            <a:headEnd/>
            <a:tailEnd/>
          </a:ln>
          <a:effectLst/>
        </p:spPr>
      </p:pic>
      <p:sp>
        <p:nvSpPr>
          <p:cNvPr id="3" name="Rectangle 2"/>
          <p:cNvSpPr/>
          <p:nvPr/>
        </p:nvSpPr>
        <p:spPr>
          <a:xfrm>
            <a:off x="228600" y="1525488"/>
            <a:ext cx="8572560" cy="2585323"/>
          </a:xfrm>
          <a:prstGeom prst="rect">
            <a:avLst/>
          </a:prstGeom>
          <a:solidFill>
            <a:srgbClr val="990000">
              <a:alpha val="11000"/>
            </a:srgbClr>
          </a:solidFill>
        </p:spPr>
        <p:txBody>
          <a:bodyPr wrap="square">
            <a:spAutoFit/>
          </a:bodyPr>
          <a:lstStyle/>
          <a:p>
            <a:pPr algn="ctr" rtl="1"/>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وَبَارِكْ عَلَى سَيِّدِنَا وَمَوْلَانَا مُحَمَّدٍ خَيْرِ الْوَرَى، وَعَلَى آلِهِ وَأَصْحَابِهِ وَمَنْ تَبِعَهُمْ بِالطَاعَةِ وَالتَّقْوَى. </a:t>
            </a:r>
            <a:endParaRPr lang="ms-MY" sz="54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TextBox 3"/>
          <p:cNvSpPr txBox="1"/>
          <p:nvPr/>
        </p:nvSpPr>
        <p:spPr>
          <a:xfrm>
            <a:off x="457200" y="4327029"/>
            <a:ext cx="8286808" cy="1692771"/>
          </a:xfrm>
          <a:prstGeom prst="rect">
            <a:avLst/>
          </a:prstGeom>
          <a:solidFill>
            <a:schemeClr val="bg1"/>
          </a:solidFill>
          <a:ln>
            <a:solidFill>
              <a:schemeClr val="tx1"/>
            </a:solidFill>
          </a:ln>
        </p:spPr>
        <p:style>
          <a:lnRef idx="3">
            <a:schemeClr val="lt1"/>
          </a:lnRef>
          <a:fillRef idx="1">
            <a:schemeClr val="accent5"/>
          </a:fillRef>
          <a:effectRef idx="1">
            <a:schemeClr val="accent5"/>
          </a:effectRef>
          <a:fontRef idx="minor">
            <a:schemeClr val="lt1"/>
          </a:fontRef>
        </p:style>
        <p:txBody>
          <a:bodyPr wrap="square">
            <a:spAutoFit/>
          </a:bodyPr>
          <a:lstStyle/>
          <a:p>
            <a:pPr algn="ctr" fontAlgn="auto">
              <a:spcBef>
                <a:spcPts val="0"/>
              </a:spcBef>
              <a:spcAft>
                <a:spcPts val="0"/>
              </a:spcAft>
              <a:defRPr/>
            </a:pP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hambaMu</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rasulMu</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endParaRPr lang="en-US" sz="26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533400" y="88864"/>
            <a:ext cx="821537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406465404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27384"/>
            <a:ext cx="9144000" cy="6858000"/>
          </a:xfrm>
          <a:prstGeom prst="rect">
            <a:avLst/>
          </a:prstGeom>
          <a:noFill/>
          <a:ln w="9525">
            <a:noFill/>
            <a:miter lim="800000"/>
            <a:headEnd/>
            <a:tailEnd/>
          </a:ln>
        </p:spPr>
      </p:pic>
      <p:sp>
        <p:nvSpPr>
          <p:cNvPr id="3" name="Rectangle 2"/>
          <p:cNvSpPr>
            <a:spLocks noChangeArrowheads="1"/>
          </p:cNvSpPr>
          <p:nvPr/>
        </p:nvSpPr>
        <p:spPr bwMode="auto">
          <a:xfrm>
            <a:off x="381000" y="1322744"/>
            <a:ext cx="8382000" cy="5230456"/>
          </a:xfrm>
          <a:prstGeom prst="rect">
            <a:avLst/>
          </a:prstGeom>
          <a:gradFill flip="none" rotWithShape="1">
            <a:gsLst>
              <a:gs pos="93000">
                <a:srgbClr val="03D4A8">
                  <a:alpha val="0"/>
                </a:srgbClr>
              </a:gs>
              <a:gs pos="25000">
                <a:srgbClr val="21D6E0"/>
              </a:gs>
              <a:gs pos="75000">
                <a:srgbClr val="0087E6"/>
              </a:gs>
              <a:gs pos="100000">
                <a:srgbClr val="005CBF"/>
              </a:gs>
            </a:gsLst>
            <a:path path="rect">
              <a:fillToRect l="100000" t="100000"/>
            </a:path>
            <a:tileRect r="-100000" b="-100000"/>
          </a:gradFill>
          <a:ln>
            <a:headEnd/>
            <a:tailEnd/>
          </a:ln>
        </p:spPr>
        <p:style>
          <a:lnRef idx="1">
            <a:schemeClr val="accent1"/>
          </a:lnRef>
          <a:fillRef idx="2">
            <a:schemeClr val="accent1"/>
          </a:fillRef>
          <a:effectRef idx="1">
            <a:schemeClr val="accent1"/>
          </a:effectRef>
          <a:fontRef idx="minor">
            <a:schemeClr val="dk1"/>
          </a:fontRef>
        </p:style>
        <p:txBody>
          <a:bodyPr/>
          <a:lstStyle/>
          <a:p>
            <a:pPr marL="419100" indent="-382588" algn="ctr" eaLnBrk="0" hangingPunct="0">
              <a:lnSpc>
                <a:spcPct val="90000"/>
              </a:lnSpc>
              <a:defRPr/>
            </a:pPr>
            <a:r>
              <a:rPr lang="en-US" sz="3000" b="1" i="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p>
          <a:p>
            <a:pPr marL="419100" indent="-382588" algn="ctr" eaLnBrk="0" hangingPunct="0">
              <a:lnSpc>
                <a:spcPct val="90000"/>
              </a:lnSpc>
              <a:defRPr/>
            </a:pP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Akan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Mengingatimu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endPar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endParaRPr>
          </a:p>
          <a:p>
            <a:pPr marL="419100" indent="-382588" algn="ctr" eaLnBrk="0" hangingPunct="0">
              <a:lnSpc>
                <a:spcPct val="90000"/>
              </a:lnSpc>
              <a:defRPr/>
            </a:pP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Bersyukurlah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Di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Atas</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Nikmat-nikmatNya</a:t>
            </a: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Akan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Menambahkan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Lagi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Nikmat</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Pohonlah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endPar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endParaRPr>
          </a:p>
          <a:p>
            <a:pPr marL="419100" indent="-382588" algn="ctr" eaLnBrk="0" hangingPunct="0">
              <a:lnSpc>
                <a:spcPct val="90000"/>
              </a:lnSpc>
              <a:defRPr/>
            </a:pP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Dari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Kelebihannya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Diberikannya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Sesungguhnya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Mengingati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Lebih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Besar</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Faedah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Kesannya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Ingatlah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Mengetahui</a:t>
            </a: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Apa</a:t>
            </a: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Yang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Kerjakan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t>
            </a:r>
          </a:p>
        </p:txBody>
      </p:sp>
      <p:sp>
        <p:nvSpPr>
          <p:cNvPr id="4" name="Rectangle 3"/>
          <p:cNvSpPr/>
          <p:nvPr/>
        </p:nvSpPr>
        <p:spPr>
          <a:xfrm>
            <a:off x="395536" y="260648"/>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4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Maka Ingatlah Allah Yang Maha Agung </a:t>
            </a:r>
            <a:endParaRPr lang="en-US" sz="4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endParaRPr>
          </a:p>
        </p:txBody>
      </p:sp>
    </p:spTree>
    <p:extLst>
      <p:ext uri="{BB962C8B-B14F-4D97-AF65-F5344CB8AC3E}">
        <p14:creationId xmlns:p14="http://schemas.microsoft.com/office/powerpoint/2010/main" val="375712241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304800" y="381000"/>
            <a:ext cx="8534400" cy="2743200"/>
          </a:xfrm>
          <a:prstGeom prst="rect">
            <a:avLst/>
          </a:prstGeom>
          <a:solidFill>
            <a:schemeClr val="accent2">
              <a:lumMod val="20000"/>
              <a:lumOff val="80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err="1" smtClean="0">
                <a:solidFill>
                  <a:prstClr val="black"/>
                </a:solidFill>
                <a:latin typeface="Bernard MT Condensed" pitchFamily="18" charset="0"/>
              </a:rPr>
              <a:t>Dirikan</a:t>
            </a:r>
            <a:r>
              <a:rPr lang="en-US" sz="4000" dirty="0" smtClean="0">
                <a:solidFill>
                  <a:prstClr val="black"/>
                </a:solidFill>
                <a:latin typeface="Bernard MT Condensed" pitchFamily="18" charset="0"/>
              </a:rPr>
              <a:t> </a:t>
            </a:r>
            <a:r>
              <a:rPr lang="en-US" sz="4000" dirty="0" err="1" smtClean="0">
                <a:solidFill>
                  <a:prstClr val="black"/>
                </a:solidFill>
                <a:latin typeface="Bernard MT Condensed" pitchFamily="18" charset="0"/>
              </a:rPr>
              <a:t>Solat</a:t>
            </a:r>
            <a:r>
              <a:rPr lang="en-US" sz="4000" dirty="0" smtClean="0">
                <a:solidFill>
                  <a:prstClr val="black"/>
                </a:solidFill>
                <a:latin typeface="Bernard MT Condensed" pitchFamily="18" charset="0"/>
              </a:rPr>
              <a:t>….</a:t>
            </a:r>
          </a:p>
          <a:p>
            <a:pPr algn="ctr"/>
            <a:endParaRPr lang="en-US" sz="3200" dirty="0" smtClean="0">
              <a:solidFill>
                <a:prstClr val="black"/>
              </a:solidFill>
              <a:latin typeface="Bernard MT Condensed" pitchFamily="18" charset="0"/>
            </a:endParaRPr>
          </a:p>
          <a:p>
            <a:pPr algn="ctr"/>
            <a:r>
              <a:rPr lang="en-US" sz="3200" b="1" i="1" dirty="0" err="1" smtClean="0">
                <a:solidFill>
                  <a:prstClr val="black"/>
                </a:solidFill>
                <a:latin typeface="Constantia" pitchFamily="18" charset="0"/>
              </a:rPr>
              <a:t>Lurus</a:t>
            </a:r>
            <a:r>
              <a:rPr lang="en-US" sz="3200" b="1" i="1" dirty="0" smtClean="0">
                <a:solidFill>
                  <a:prstClr val="black"/>
                </a:solidFill>
                <a:latin typeface="Constantia" pitchFamily="18" charset="0"/>
              </a:rPr>
              <a:t> </a:t>
            </a:r>
            <a:r>
              <a:rPr lang="en-US" sz="3200" b="1" i="1" dirty="0" err="1" smtClean="0">
                <a:solidFill>
                  <a:prstClr val="black"/>
                </a:solidFill>
                <a:latin typeface="Constantia" pitchFamily="18" charset="0"/>
              </a:rPr>
              <a:t>dan</a:t>
            </a:r>
            <a:r>
              <a:rPr lang="en-US" sz="3200" b="1" i="1" dirty="0" smtClean="0">
                <a:solidFill>
                  <a:prstClr val="black"/>
                </a:solidFill>
                <a:latin typeface="Constantia" pitchFamily="18" charset="0"/>
              </a:rPr>
              <a:t> </a:t>
            </a:r>
            <a:r>
              <a:rPr lang="en-US" sz="3200" b="1" i="1" dirty="0" err="1" smtClean="0">
                <a:solidFill>
                  <a:prstClr val="black"/>
                </a:solidFill>
                <a:latin typeface="Constantia" pitchFamily="18" charset="0"/>
              </a:rPr>
              <a:t>betulkan</a:t>
            </a:r>
            <a:r>
              <a:rPr lang="en-US" sz="3200" b="1" i="1" dirty="0" smtClean="0">
                <a:solidFill>
                  <a:prstClr val="black"/>
                </a:solidFill>
                <a:latin typeface="Constantia" pitchFamily="18" charset="0"/>
              </a:rPr>
              <a:t> </a:t>
            </a:r>
            <a:r>
              <a:rPr lang="en-US" sz="3200" b="1" i="1" dirty="0" err="1" smtClean="0">
                <a:solidFill>
                  <a:prstClr val="black"/>
                </a:solidFill>
                <a:latin typeface="Constantia" pitchFamily="18" charset="0"/>
              </a:rPr>
              <a:t>saf</a:t>
            </a:r>
            <a:r>
              <a:rPr lang="en-US" sz="3200" b="1" i="1" dirty="0" smtClean="0">
                <a:solidFill>
                  <a:prstClr val="black"/>
                </a:solidFill>
                <a:latin typeface="Constantia" pitchFamily="18" charset="0"/>
              </a:rPr>
              <a:t> </a:t>
            </a:r>
            <a:r>
              <a:rPr lang="en-US" sz="3200" b="1" i="1" dirty="0" err="1" smtClean="0">
                <a:solidFill>
                  <a:prstClr val="black"/>
                </a:solidFill>
                <a:latin typeface="Constantia" pitchFamily="18" charset="0"/>
              </a:rPr>
              <a:t>anda</a:t>
            </a:r>
            <a:r>
              <a:rPr lang="en-US" sz="3200" b="1" i="1" dirty="0" smtClean="0">
                <a:solidFill>
                  <a:prstClr val="black"/>
                </a:solidFill>
                <a:latin typeface="Constantia" pitchFamily="18" charset="0"/>
              </a:rPr>
              <a:t> </a:t>
            </a:r>
            <a:r>
              <a:rPr lang="en-US" sz="3200" b="1" i="1" dirty="0" err="1" smtClean="0">
                <a:solidFill>
                  <a:prstClr val="black"/>
                </a:solidFill>
                <a:latin typeface="Constantia" pitchFamily="18" charset="0"/>
              </a:rPr>
              <a:t>kerana</a:t>
            </a:r>
            <a:endParaRPr lang="en-US" sz="3200" b="1" i="1" dirty="0" smtClean="0">
              <a:solidFill>
                <a:prstClr val="black"/>
              </a:solidFill>
              <a:latin typeface="Constantia" pitchFamily="18" charset="0"/>
            </a:endParaRPr>
          </a:p>
          <a:p>
            <a:pPr algn="ctr"/>
            <a:r>
              <a:rPr lang="en-US" sz="3200" b="1" i="1" dirty="0" smtClean="0">
                <a:solidFill>
                  <a:prstClr val="black"/>
                </a:solidFill>
                <a:latin typeface="Constantia" pitchFamily="18" charset="0"/>
              </a:rPr>
              <a:t> </a:t>
            </a:r>
            <a:r>
              <a:rPr lang="en-US" sz="3200" b="1" i="1" dirty="0" err="1" smtClean="0">
                <a:solidFill>
                  <a:prstClr val="black"/>
                </a:solidFill>
                <a:latin typeface="Constantia" pitchFamily="18" charset="0"/>
              </a:rPr>
              <a:t>saf</a:t>
            </a:r>
            <a:r>
              <a:rPr lang="en-US" sz="3200" b="1" i="1" dirty="0" smtClean="0">
                <a:solidFill>
                  <a:prstClr val="black"/>
                </a:solidFill>
                <a:latin typeface="Constantia" pitchFamily="18" charset="0"/>
              </a:rPr>
              <a:t> yang </a:t>
            </a:r>
            <a:r>
              <a:rPr lang="en-US" sz="3200" b="1" i="1" dirty="0" err="1" smtClean="0">
                <a:solidFill>
                  <a:prstClr val="black"/>
                </a:solidFill>
                <a:latin typeface="Constantia" pitchFamily="18" charset="0"/>
              </a:rPr>
              <a:t>lurus</a:t>
            </a:r>
            <a:r>
              <a:rPr lang="en-US" sz="3200" b="1" i="1" dirty="0" smtClean="0">
                <a:solidFill>
                  <a:prstClr val="black"/>
                </a:solidFill>
                <a:latin typeface="Constantia" pitchFamily="18" charset="0"/>
              </a:rPr>
              <a:t> </a:t>
            </a:r>
            <a:r>
              <a:rPr lang="en-US" sz="3200" b="1" i="1" dirty="0" err="1" smtClean="0">
                <a:solidFill>
                  <a:prstClr val="black"/>
                </a:solidFill>
                <a:latin typeface="Constantia" pitchFamily="18" charset="0"/>
              </a:rPr>
              <a:t>termasuk</a:t>
            </a:r>
            <a:r>
              <a:rPr lang="en-US" sz="3200" b="1" i="1" dirty="0" smtClean="0">
                <a:solidFill>
                  <a:prstClr val="black"/>
                </a:solidFill>
                <a:latin typeface="Constantia" pitchFamily="18" charset="0"/>
              </a:rPr>
              <a:t> </a:t>
            </a:r>
            <a:r>
              <a:rPr lang="en-US" sz="3200" b="1" i="1" dirty="0" err="1" smtClean="0">
                <a:solidFill>
                  <a:prstClr val="black"/>
                </a:solidFill>
                <a:latin typeface="Constantia" pitchFamily="18" charset="0"/>
              </a:rPr>
              <a:t>dalam</a:t>
            </a:r>
            <a:r>
              <a:rPr lang="en-US" sz="3200" b="1" i="1" dirty="0" smtClean="0">
                <a:solidFill>
                  <a:prstClr val="black"/>
                </a:solidFill>
                <a:latin typeface="Constantia" pitchFamily="18" charset="0"/>
              </a:rPr>
              <a:t> </a:t>
            </a:r>
            <a:r>
              <a:rPr lang="en-US" sz="3200" b="1" i="1" dirty="0" err="1" smtClean="0">
                <a:solidFill>
                  <a:prstClr val="black"/>
                </a:solidFill>
                <a:latin typeface="Constantia" pitchFamily="18" charset="0"/>
              </a:rPr>
              <a:t>kesempurnaan</a:t>
            </a:r>
            <a:r>
              <a:rPr lang="en-US" sz="3200" b="1" i="1" dirty="0" smtClean="0">
                <a:solidFill>
                  <a:prstClr val="black"/>
                </a:solidFill>
                <a:latin typeface="Constantia" pitchFamily="18" charset="0"/>
              </a:rPr>
              <a:t> </a:t>
            </a:r>
            <a:r>
              <a:rPr lang="en-US" sz="3200" b="1" i="1" dirty="0" err="1" smtClean="0">
                <a:solidFill>
                  <a:prstClr val="black"/>
                </a:solidFill>
                <a:latin typeface="Constantia" pitchFamily="18" charset="0"/>
              </a:rPr>
              <a:t>solat</a:t>
            </a:r>
            <a:r>
              <a:rPr lang="en-US" sz="3200" b="1" i="1" dirty="0" smtClean="0">
                <a:solidFill>
                  <a:prstClr val="black"/>
                </a:solidFill>
                <a:latin typeface="Constantia" pitchFamily="18" charset="0"/>
              </a:rPr>
              <a:t>.</a:t>
            </a:r>
            <a:endParaRPr lang="en-US" sz="3200" b="1" i="1" dirty="0">
              <a:solidFill>
                <a:prstClr val="black"/>
              </a:solidFill>
              <a:latin typeface="Constantia" pitchFamily="18" charset="0"/>
            </a:endParaRPr>
          </a:p>
        </p:txBody>
      </p:sp>
      <p:sp>
        <p:nvSpPr>
          <p:cNvPr id="102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r" fontAlgn="base">
              <a:spcBef>
                <a:spcPct val="0"/>
              </a:spcBef>
              <a:spcAft>
                <a:spcPct val="0"/>
              </a:spcAft>
            </a:pPr>
            <a:r>
              <a:rPr lang="ar-SA" sz="1000" smtClean="0">
                <a:solidFill>
                  <a:prstClr val="black"/>
                </a:solidFill>
                <a:latin typeface="Arial Unicode MS"/>
              </a:rPr>
              <a:t>اقامة الصلاة</a:t>
            </a:r>
            <a:r>
              <a:rPr lang="en-US" sz="800" smtClean="0">
                <a:solidFill>
                  <a:prstClr val="black"/>
                </a:solidFill>
                <a:latin typeface="Arial" charset="0"/>
                <a:cs typeface="Arial" charset="0"/>
              </a:rPr>
              <a:t> </a:t>
            </a:r>
            <a:endParaRPr lang="en-US" smtClean="0">
              <a:solidFill>
                <a:prstClr val="black"/>
              </a:solidFill>
              <a:latin typeface="Arial" charset="0"/>
              <a:cs typeface="Arial" charset="0"/>
            </a:endParaRPr>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r" fontAlgn="base">
              <a:spcBef>
                <a:spcPct val="0"/>
              </a:spcBef>
              <a:spcAft>
                <a:spcPct val="0"/>
              </a:spcAft>
            </a:pPr>
            <a:r>
              <a:rPr lang="ar-SA" sz="1000" smtClean="0">
                <a:solidFill>
                  <a:prstClr val="black"/>
                </a:solidFill>
                <a:latin typeface="Arial Unicode MS"/>
              </a:rPr>
              <a:t>اقامة الصلاة</a:t>
            </a:r>
            <a:r>
              <a:rPr lang="en-US" sz="800" smtClean="0">
                <a:solidFill>
                  <a:prstClr val="black"/>
                </a:solidFill>
                <a:latin typeface="Arial" charset="0"/>
                <a:cs typeface="Arial" charset="0"/>
              </a:rPr>
              <a:t> </a:t>
            </a:r>
            <a:endParaRPr lang="en-US" smtClean="0">
              <a:solidFill>
                <a:prstClr val="black"/>
              </a:solidFill>
              <a:latin typeface="Arial" charset="0"/>
              <a:cs typeface="Arial" charset="0"/>
            </a:endParaRPr>
          </a:p>
        </p:txBody>
      </p:sp>
      <p:sp>
        <p:nvSpPr>
          <p:cNvPr id="1027"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r" fontAlgn="base">
              <a:spcBef>
                <a:spcPct val="0"/>
              </a:spcBef>
              <a:spcAft>
                <a:spcPct val="0"/>
              </a:spcAft>
            </a:pPr>
            <a:r>
              <a:rPr lang="ar-SA" sz="1000" smtClean="0">
                <a:solidFill>
                  <a:prstClr val="black"/>
                </a:solidFill>
                <a:latin typeface="Arial Unicode MS"/>
              </a:rPr>
              <a:t>اقامة الصلاة</a:t>
            </a:r>
            <a:r>
              <a:rPr lang="en-US" sz="800" smtClean="0">
                <a:solidFill>
                  <a:prstClr val="black"/>
                </a:solidFill>
                <a:latin typeface="Arial" charset="0"/>
                <a:cs typeface="Arial" charset="0"/>
              </a:rPr>
              <a:t> </a:t>
            </a:r>
            <a:endParaRPr lang="en-US" smtClean="0">
              <a:solidFill>
                <a:prstClr val="black"/>
              </a:solidFill>
              <a:latin typeface="Arial" charset="0"/>
              <a:cs typeface="Arial" charset="0"/>
            </a:endParaRPr>
          </a:p>
        </p:txBody>
      </p:sp>
    </p:spTree>
    <p:extLst>
      <p:ext uri="{BB962C8B-B14F-4D97-AF65-F5344CB8AC3E}">
        <p14:creationId xmlns:p14="http://schemas.microsoft.com/office/powerpoint/2010/main" val="247683384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0" y="533400"/>
            <a:ext cx="9144000" cy="6386364"/>
          </a:xfrm>
          <a:prstGeom prst="rect">
            <a:avLst/>
          </a:prstGeom>
          <a:solidFill>
            <a:schemeClr val="bg1">
              <a:alpha val="56000"/>
            </a:schemeClr>
          </a:solidFill>
        </p:spPr>
        <p:txBody>
          <a:bodyPr>
            <a:spAutoFit/>
          </a:bodyPr>
          <a:lstStyle/>
          <a:p>
            <a:pPr algn="ctr">
              <a:defRPr/>
            </a:pPr>
            <a:endParaRPr lang="en-MY" sz="1100" b="1" dirty="0" smtClean="0">
              <a:solidFill>
                <a:prstClr val="black"/>
              </a:solidFill>
              <a:effectLst>
                <a:outerShdw blurRad="38100" dist="38100" dir="2700000" algn="tl">
                  <a:srgbClr val="000000">
                    <a:alpha val="43137"/>
                  </a:srgbClr>
                </a:outerShdw>
              </a:effectLst>
              <a:cs typeface="Arial" charset="0"/>
            </a:endParaRPr>
          </a:p>
          <a:p>
            <a:pPr algn="ctr">
              <a:defRPr/>
            </a:pPr>
            <a:r>
              <a:rPr lang="en-MY" sz="1600" b="1" dirty="0" smtClean="0">
                <a:solidFill>
                  <a:prstClr val="black"/>
                </a:solidFill>
                <a:effectLst>
                  <a:outerShdw blurRad="38100" dist="38100" dir="2700000" algn="tl">
                    <a:srgbClr val="000000">
                      <a:alpha val="43137"/>
                    </a:srgbClr>
                  </a:outerShdw>
                </a:effectLst>
                <a:cs typeface="Arial" charset="0"/>
              </a:rPr>
              <a:t>INTISARI </a:t>
            </a:r>
            <a:r>
              <a:rPr lang="en-MY" sz="1600" b="1" dirty="0">
                <a:solidFill>
                  <a:prstClr val="black"/>
                </a:solidFill>
                <a:effectLst>
                  <a:outerShdw blurRad="38100" dist="38100" dir="2700000" algn="tl">
                    <a:srgbClr val="000000">
                      <a:alpha val="43137"/>
                    </a:srgbClr>
                  </a:outerShdw>
                </a:effectLst>
                <a:cs typeface="Arial" charset="0"/>
              </a:rPr>
              <a:t>KHUTBAH JUMAAT PADA </a:t>
            </a:r>
            <a:r>
              <a:rPr lang="en-US" sz="1600" b="1" dirty="0" smtClean="0">
                <a:solidFill>
                  <a:prstClr val="black"/>
                </a:solidFill>
                <a:effectLst>
                  <a:outerShdw blurRad="38100" dist="38100" dir="2700000" algn="tl">
                    <a:srgbClr val="000000">
                      <a:alpha val="43137"/>
                    </a:srgbClr>
                  </a:outerShdw>
                </a:effectLst>
                <a:cs typeface="Arial" charset="0"/>
              </a:rPr>
              <a:t>12</a:t>
            </a:r>
            <a:r>
              <a:rPr lang="en-MY" sz="1600" b="1" dirty="0" smtClean="0">
                <a:solidFill>
                  <a:prstClr val="black"/>
                </a:solidFill>
                <a:effectLst>
                  <a:outerShdw blurRad="38100" dist="38100" dir="2700000" algn="tl">
                    <a:srgbClr val="000000">
                      <a:alpha val="43137"/>
                    </a:srgbClr>
                  </a:outerShdw>
                </a:effectLst>
                <a:cs typeface="Arial" charset="0"/>
              </a:rPr>
              <a:t>/01/2018</a:t>
            </a:r>
            <a:endParaRPr lang="en-MY" sz="1600" b="1" dirty="0">
              <a:solidFill>
                <a:prstClr val="black"/>
              </a:solidFill>
              <a:effectLst>
                <a:outerShdw blurRad="38100" dist="38100" dir="2700000" algn="tl">
                  <a:srgbClr val="000000">
                    <a:alpha val="43137"/>
                  </a:srgbClr>
                </a:outerShdw>
              </a:effectLst>
              <a:cs typeface="Arial" charset="0"/>
            </a:endParaRPr>
          </a:p>
          <a:p>
            <a:pPr algn="ctr">
              <a:defRPr/>
            </a:pPr>
            <a:r>
              <a:rPr lang="en-MY" sz="2000"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TAJUK: </a:t>
            </a:r>
            <a:r>
              <a:rPr lang="en-MY" sz="2000" b="1" u="sng" dirty="0">
                <a:solidFill>
                  <a:srgbClr val="FFFF00"/>
                </a:solidFill>
                <a:effectLst>
                  <a:glow rad="101600">
                    <a:prstClr val="black">
                      <a:alpha val="60000"/>
                    </a:prstClr>
                  </a:glow>
                  <a:outerShdw blurRad="38100" dist="38100" dir="2700000" algn="tl">
                    <a:srgbClr val="000000">
                      <a:alpha val="43137"/>
                    </a:srgbClr>
                  </a:outerShdw>
                </a:effectLst>
                <a:cs typeface="Arial" charset="0"/>
              </a:rPr>
              <a:t>KESAN DARIPADA MAKANAN DAN MINUMAN </a:t>
            </a:r>
            <a:r>
              <a:rPr lang="en-MY" sz="2000" b="1" u="sng"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YANG </a:t>
            </a:r>
            <a:r>
              <a:rPr lang="en-MY" sz="2000" b="1" u="sng" dirty="0">
                <a:solidFill>
                  <a:srgbClr val="FFFF00"/>
                </a:solidFill>
                <a:effectLst>
                  <a:glow rad="101600">
                    <a:prstClr val="black">
                      <a:alpha val="60000"/>
                    </a:prstClr>
                  </a:glow>
                  <a:outerShdw blurRad="38100" dist="38100" dir="2700000" algn="tl">
                    <a:srgbClr val="000000">
                      <a:alpha val="43137"/>
                    </a:srgbClr>
                  </a:outerShdw>
                </a:effectLst>
                <a:cs typeface="Arial" charset="0"/>
              </a:rPr>
              <a:t>HARAM</a:t>
            </a:r>
            <a:r>
              <a:rPr lang="en-MY" sz="2000" b="1" u="sng"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a:t>
            </a:r>
          </a:p>
          <a:p>
            <a:pPr algn="ctr">
              <a:defRPr/>
            </a:pPr>
            <a:endParaRPr lang="en-MY" sz="2000" b="1" u="sng" dirty="0">
              <a:solidFill>
                <a:srgbClr val="FFFF00"/>
              </a:solidFill>
              <a:effectLst>
                <a:glow rad="101600">
                  <a:prstClr val="black">
                    <a:alpha val="60000"/>
                  </a:prstClr>
                </a:glow>
                <a:outerShdw blurRad="38100" dist="38100" dir="2700000" algn="tl">
                  <a:srgbClr val="000000">
                    <a:alpha val="43137"/>
                  </a:srgbClr>
                </a:outerShdw>
              </a:effectLst>
              <a:cs typeface="Arial" charset="0"/>
            </a:endParaRPr>
          </a:p>
          <a:p>
            <a:pPr marL="342900" indent="-342900" algn="just">
              <a:buAutoNum type="arabicPeriod"/>
              <a:defRPr/>
            </a:pPr>
            <a:r>
              <a:rPr lang="en-MY" b="1" dirty="0" smtClean="0">
                <a:solidFill>
                  <a:prstClr val="black"/>
                </a:solidFill>
                <a:effectLst>
                  <a:outerShdw blurRad="38100" dist="38100" dir="2700000" algn="tl">
                    <a:srgbClr val="000000">
                      <a:alpha val="43137"/>
                    </a:srgbClr>
                  </a:outerShdw>
                </a:effectLst>
                <a:cs typeface="Arial" charset="0"/>
              </a:rPr>
              <a:t>MAKANAN DAN </a:t>
            </a:r>
            <a:r>
              <a:rPr lang="en-MY" b="1" dirty="0">
                <a:solidFill>
                  <a:prstClr val="black"/>
                </a:solidFill>
                <a:effectLst>
                  <a:outerShdw blurRad="38100" dist="38100" dir="2700000" algn="tl">
                    <a:srgbClr val="000000">
                      <a:alpha val="43137"/>
                    </a:srgbClr>
                  </a:outerShdw>
                </a:effectLst>
                <a:cs typeface="Arial" charset="0"/>
              </a:rPr>
              <a:t>MINUMAN ADALAH KEPERLUAN ASAS </a:t>
            </a:r>
            <a:r>
              <a:rPr lang="en-MY" b="1" dirty="0" smtClean="0">
                <a:solidFill>
                  <a:prstClr val="black"/>
                </a:solidFill>
                <a:effectLst>
                  <a:outerShdw blurRad="38100" dist="38100" dir="2700000" algn="tl">
                    <a:srgbClr val="000000">
                      <a:alpha val="43137"/>
                    </a:srgbClr>
                  </a:outerShdw>
                </a:effectLst>
                <a:cs typeface="Arial" charset="0"/>
              </a:rPr>
              <a:t>YANGG </a:t>
            </a:r>
            <a:r>
              <a:rPr lang="en-MY" b="1" dirty="0">
                <a:solidFill>
                  <a:prstClr val="black"/>
                </a:solidFill>
                <a:effectLst>
                  <a:outerShdw blurRad="38100" dist="38100" dir="2700000" algn="tl">
                    <a:srgbClr val="000000">
                      <a:alpha val="43137"/>
                    </a:srgbClr>
                  </a:outerShdw>
                </a:effectLst>
                <a:cs typeface="Arial" charset="0"/>
              </a:rPr>
              <a:t>PERLU DIPASTIKAN TENTANG KEHALALAN DAN KEBAIKANNYA SEBELUM DIMANFAATKAN</a:t>
            </a:r>
            <a:r>
              <a:rPr lang="en-MY" b="1" dirty="0" smtClean="0">
                <a:solidFill>
                  <a:prstClr val="black"/>
                </a:solidFill>
                <a:effectLst>
                  <a:outerShdw blurRad="38100" dist="38100" dir="2700000" algn="tl">
                    <a:srgbClr val="000000">
                      <a:alpha val="43137"/>
                    </a:srgbClr>
                  </a:outerShdw>
                </a:effectLst>
                <a:cs typeface="Arial" charset="0"/>
              </a:rPr>
              <a:t>.</a:t>
            </a:r>
          </a:p>
          <a:p>
            <a:pPr marL="342900" indent="-342900" algn="just">
              <a:buAutoNum type="arabicPeriod"/>
              <a:defRPr/>
            </a:pPr>
            <a:endParaRPr lang="en-MY" b="1" dirty="0" smtClean="0">
              <a:solidFill>
                <a:prstClr val="black"/>
              </a:solidFill>
              <a:effectLst>
                <a:outerShdw blurRad="38100" dist="38100" dir="2700000" algn="tl">
                  <a:srgbClr val="000000">
                    <a:alpha val="43137"/>
                  </a:srgbClr>
                </a:outerShdw>
              </a:effectLst>
              <a:cs typeface="Arial" charset="0"/>
            </a:endParaRPr>
          </a:p>
          <a:p>
            <a:pPr marL="342900" indent="-342900" algn="just">
              <a:buAutoNum type="arabicPeriod"/>
              <a:defRPr/>
            </a:pPr>
            <a:r>
              <a:rPr lang="en-MY" b="1" dirty="0" smtClean="0">
                <a:solidFill>
                  <a:prstClr val="black"/>
                </a:solidFill>
                <a:effectLst>
                  <a:outerShdw blurRad="38100" dist="38100" dir="2700000" algn="tl">
                    <a:srgbClr val="000000">
                      <a:alpha val="43137"/>
                    </a:srgbClr>
                  </a:outerShdw>
                </a:effectLst>
                <a:cs typeface="Arial" charset="0"/>
              </a:rPr>
              <a:t>DI </a:t>
            </a:r>
            <a:r>
              <a:rPr lang="en-MY" b="1" dirty="0">
                <a:solidFill>
                  <a:prstClr val="black"/>
                </a:solidFill>
                <a:effectLst>
                  <a:outerShdw blurRad="38100" dist="38100" dir="2700000" algn="tl">
                    <a:srgbClr val="000000">
                      <a:alpha val="43137"/>
                    </a:srgbClr>
                  </a:outerShdw>
                </a:effectLst>
                <a:cs typeface="Arial" charset="0"/>
              </a:rPr>
              <a:t>ANTARA CIRI HALAL IALAH KHASIAT, KUALITI,  KESESUAIAN DAN DIPEROLEHI DARIPADA SUMBER DAN </a:t>
            </a:r>
            <a:r>
              <a:rPr lang="en-MY" b="1" dirty="0" smtClean="0">
                <a:solidFill>
                  <a:prstClr val="black"/>
                </a:solidFill>
                <a:effectLst>
                  <a:outerShdw blurRad="38100" dist="38100" dir="2700000" algn="tl">
                    <a:srgbClr val="000000">
                      <a:alpha val="43137"/>
                    </a:srgbClr>
                  </a:outerShdw>
                </a:effectLst>
                <a:cs typeface="Arial" charset="0"/>
              </a:rPr>
              <a:t>DENGAN </a:t>
            </a:r>
            <a:r>
              <a:rPr lang="en-MY" b="1" dirty="0">
                <a:solidFill>
                  <a:prstClr val="black"/>
                </a:solidFill>
                <a:effectLst>
                  <a:outerShdw blurRad="38100" dist="38100" dir="2700000" algn="tl">
                    <a:srgbClr val="000000">
                      <a:alpha val="43137"/>
                    </a:srgbClr>
                  </a:outerShdw>
                </a:effectLst>
                <a:cs typeface="Arial" charset="0"/>
              </a:rPr>
              <a:t>CARA </a:t>
            </a:r>
            <a:r>
              <a:rPr lang="en-MY" b="1" dirty="0" smtClean="0">
                <a:solidFill>
                  <a:prstClr val="black"/>
                </a:solidFill>
                <a:effectLst>
                  <a:outerShdw blurRad="38100" dist="38100" dir="2700000" algn="tl">
                    <a:srgbClr val="000000">
                      <a:alpha val="43137"/>
                    </a:srgbClr>
                  </a:outerShdw>
                </a:effectLst>
                <a:cs typeface="Arial" charset="0"/>
              </a:rPr>
              <a:t>YANG </a:t>
            </a:r>
            <a:r>
              <a:rPr lang="en-MY" b="1" dirty="0">
                <a:solidFill>
                  <a:prstClr val="black"/>
                </a:solidFill>
                <a:effectLst>
                  <a:outerShdw blurRad="38100" dist="38100" dir="2700000" algn="tl">
                    <a:srgbClr val="000000">
                      <a:alpha val="43137"/>
                    </a:srgbClr>
                  </a:outerShdw>
                </a:effectLst>
                <a:cs typeface="Arial" charset="0"/>
              </a:rPr>
              <a:t>HALAL</a:t>
            </a:r>
            <a:r>
              <a:rPr lang="en-MY" b="1" dirty="0" smtClean="0">
                <a:solidFill>
                  <a:prstClr val="black"/>
                </a:solidFill>
                <a:effectLst>
                  <a:outerShdw blurRad="38100" dist="38100" dir="2700000" algn="tl">
                    <a:srgbClr val="000000">
                      <a:alpha val="43137"/>
                    </a:srgbClr>
                  </a:outerShdw>
                </a:effectLst>
                <a:cs typeface="Arial" charset="0"/>
              </a:rPr>
              <a:t>.</a:t>
            </a:r>
          </a:p>
          <a:p>
            <a:pPr marL="342900" indent="-342900" algn="just">
              <a:buAutoNum type="arabicPeriod"/>
              <a:defRPr/>
            </a:pPr>
            <a:endParaRPr lang="en-MY" b="1" dirty="0" smtClean="0">
              <a:solidFill>
                <a:prstClr val="black"/>
              </a:solidFill>
              <a:effectLst>
                <a:outerShdw blurRad="38100" dist="38100" dir="2700000" algn="tl">
                  <a:srgbClr val="000000">
                    <a:alpha val="43137"/>
                  </a:srgbClr>
                </a:outerShdw>
              </a:effectLst>
              <a:cs typeface="Arial" charset="0"/>
            </a:endParaRPr>
          </a:p>
          <a:p>
            <a:pPr marL="342900" indent="-342900" algn="just">
              <a:buAutoNum type="arabicPeriod"/>
              <a:defRPr/>
            </a:pPr>
            <a:r>
              <a:rPr lang="en-MY" b="1" dirty="0" smtClean="0">
                <a:solidFill>
                  <a:prstClr val="black"/>
                </a:solidFill>
                <a:effectLst>
                  <a:outerShdw blurRad="38100" dist="38100" dir="2700000" algn="tl">
                    <a:srgbClr val="000000">
                      <a:alpha val="43137"/>
                    </a:srgbClr>
                  </a:outerShdw>
                </a:effectLst>
                <a:cs typeface="Arial" charset="0"/>
              </a:rPr>
              <a:t>ISLAM </a:t>
            </a:r>
            <a:r>
              <a:rPr lang="en-MY" b="1" dirty="0">
                <a:solidFill>
                  <a:prstClr val="black"/>
                </a:solidFill>
                <a:effectLst>
                  <a:outerShdw blurRad="38100" dist="38100" dir="2700000" algn="tl">
                    <a:srgbClr val="000000">
                      <a:alpha val="43137"/>
                    </a:srgbClr>
                  </a:outerShdw>
                </a:effectLst>
                <a:cs typeface="Arial" charset="0"/>
              </a:rPr>
              <a:t>SANGAT MELARANG KERAS DAN MENGHARAMKAN MAKANAN DAN MINUMAN </a:t>
            </a:r>
            <a:r>
              <a:rPr lang="en-MY" b="1" dirty="0" smtClean="0">
                <a:solidFill>
                  <a:prstClr val="black"/>
                </a:solidFill>
                <a:effectLst>
                  <a:outerShdw blurRad="38100" dist="38100" dir="2700000" algn="tl">
                    <a:srgbClr val="000000">
                      <a:alpha val="43137"/>
                    </a:srgbClr>
                  </a:outerShdw>
                </a:effectLst>
                <a:cs typeface="Arial" charset="0"/>
              </a:rPr>
              <a:t>YANG </a:t>
            </a:r>
            <a:r>
              <a:rPr lang="en-MY" b="1" dirty="0">
                <a:solidFill>
                  <a:prstClr val="black"/>
                </a:solidFill>
                <a:effectLst>
                  <a:outerShdw blurRad="38100" dist="38100" dir="2700000" algn="tl">
                    <a:srgbClr val="000000">
                      <a:alpha val="43137"/>
                    </a:srgbClr>
                  </a:outerShdw>
                </a:effectLst>
                <a:cs typeface="Arial" charset="0"/>
              </a:rPr>
              <a:t>MEMBAWA MUDHARAT SERTA DIPEROLEHI MELALUI SUMBER DAN CARA </a:t>
            </a:r>
            <a:r>
              <a:rPr lang="en-MY" b="1" dirty="0" smtClean="0">
                <a:solidFill>
                  <a:prstClr val="black"/>
                </a:solidFill>
                <a:effectLst>
                  <a:outerShdw blurRad="38100" dist="38100" dir="2700000" algn="tl">
                    <a:srgbClr val="000000">
                      <a:alpha val="43137"/>
                    </a:srgbClr>
                  </a:outerShdw>
                </a:effectLst>
                <a:cs typeface="Arial" charset="0"/>
              </a:rPr>
              <a:t>YANG </a:t>
            </a:r>
            <a:r>
              <a:rPr lang="en-MY" b="1" dirty="0">
                <a:solidFill>
                  <a:prstClr val="black"/>
                </a:solidFill>
                <a:effectLst>
                  <a:outerShdw blurRad="38100" dist="38100" dir="2700000" algn="tl">
                    <a:srgbClr val="000000">
                      <a:alpha val="43137"/>
                    </a:srgbClr>
                  </a:outerShdw>
                </a:effectLst>
                <a:cs typeface="Arial" charset="0"/>
              </a:rPr>
              <a:t>DIHARAMKAN</a:t>
            </a:r>
            <a:r>
              <a:rPr lang="en-MY" b="1" dirty="0" smtClean="0">
                <a:solidFill>
                  <a:prstClr val="black"/>
                </a:solidFill>
                <a:effectLst>
                  <a:outerShdw blurRad="38100" dist="38100" dir="2700000" algn="tl">
                    <a:srgbClr val="000000">
                      <a:alpha val="43137"/>
                    </a:srgbClr>
                  </a:outerShdw>
                </a:effectLst>
                <a:cs typeface="Arial" charset="0"/>
              </a:rPr>
              <a:t>.</a:t>
            </a:r>
          </a:p>
          <a:p>
            <a:pPr marL="342900" indent="-342900" algn="just">
              <a:buAutoNum type="arabicPeriod"/>
              <a:defRPr/>
            </a:pPr>
            <a:endParaRPr lang="en-MY" b="1" dirty="0" smtClean="0">
              <a:solidFill>
                <a:prstClr val="black"/>
              </a:solidFill>
              <a:effectLst>
                <a:outerShdw blurRad="38100" dist="38100" dir="2700000" algn="tl">
                  <a:srgbClr val="000000">
                    <a:alpha val="43137"/>
                  </a:srgbClr>
                </a:outerShdw>
              </a:effectLst>
              <a:cs typeface="Arial" charset="0"/>
            </a:endParaRPr>
          </a:p>
          <a:p>
            <a:pPr marL="342900" indent="-342900" algn="just">
              <a:buAutoNum type="arabicPeriod"/>
              <a:defRPr/>
            </a:pPr>
            <a:r>
              <a:rPr lang="en-MY" b="1" dirty="0" smtClean="0">
                <a:solidFill>
                  <a:prstClr val="black"/>
                </a:solidFill>
                <a:effectLst>
                  <a:outerShdw blurRad="38100" dist="38100" dir="2700000" algn="tl">
                    <a:srgbClr val="000000">
                      <a:alpha val="43137"/>
                    </a:srgbClr>
                  </a:outerShdw>
                </a:effectLst>
                <a:cs typeface="Arial" charset="0"/>
              </a:rPr>
              <a:t>DI </a:t>
            </a:r>
            <a:r>
              <a:rPr lang="en-MY" b="1" dirty="0">
                <a:solidFill>
                  <a:prstClr val="black"/>
                </a:solidFill>
                <a:effectLst>
                  <a:outerShdw blurRad="38100" dist="38100" dir="2700000" algn="tl">
                    <a:srgbClr val="000000">
                      <a:alpha val="43137"/>
                    </a:srgbClr>
                  </a:outerShdw>
                </a:effectLst>
                <a:cs typeface="Arial" charset="0"/>
              </a:rPr>
              <a:t>ANTARA </a:t>
            </a:r>
            <a:r>
              <a:rPr lang="en-MY" b="1" dirty="0" smtClean="0">
                <a:solidFill>
                  <a:prstClr val="black"/>
                </a:solidFill>
                <a:effectLst>
                  <a:outerShdw blurRad="38100" dist="38100" dir="2700000" algn="tl">
                    <a:srgbClr val="000000">
                      <a:alpha val="43137"/>
                    </a:srgbClr>
                  </a:outerShdw>
                </a:effectLst>
                <a:cs typeface="Arial" charset="0"/>
              </a:rPr>
              <a:t>YANG </a:t>
            </a:r>
            <a:r>
              <a:rPr lang="en-MY" b="1" dirty="0">
                <a:solidFill>
                  <a:prstClr val="black"/>
                </a:solidFill>
                <a:effectLst>
                  <a:outerShdw blurRad="38100" dist="38100" dir="2700000" algn="tl">
                    <a:srgbClr val="000000">
                      <a:alpha val="43137"/>
                    </a:srgbClr>
                  </a:outerShdw>
                </a:effectLst>
                <a:cs typeface="Arial" charset="0"/>
              </a:rPr>
              <a:t>DIHARAMKAN IALAH:   </a:t>
            </a:r>
            <a:endParaRPr lang="en-MY" b="1" dirty="0" smtClean="0">
              <a:solidFill>
                <a:prstClr val="black"/>
              </a:solidFill>
              <a:effectLst>
                <a:outerShdw blurRad="38100" dist="38100" dir="2700000" algn="tl">
                  <a:srgbClr val="000000">
                    <a:alpha val="43137"/>
                  </a:srgbClr>
                </a:outerShdw>
              </a:effectLst>
              <a:cs typeface="Arial" charset="0"/>
            </a:endParaRPr>
          </a:p>
          <a:p>
            <a:pPr algn="just">
              <a:defRPr/>
            </a:pPr>
            <a:r>
              <a:rPr lang="en-MY" b="1" dirty="0" smtClean="0">
                <a:solidFill>
                  <a:prstClr val="black"/>
                </a:solidFill>
                <a:effectLst>
                  <a:outerShdw blurRad="38100" dist="38100" dir="2700000" algn="tl">
                    <a:srgbClr val="000000">
                      <a:alpha val="43137"/>
                    </a:srgbClr>
                  </a:outerShdw>
                </a:effectLst>
                <a:cs typeface="Arial" charset="0"/>
              </a:rPr>
              <a:t>i.   ZATNYA </a:t>
            </a:r>
            <a:r>
              <a:rPr lang="en-MY" b="1" dirty="0">
                <a:solidFill>
                  <a:prstClr val="black"/>
                </a:solidFill>
                <a:effectLst>
                  <a:outerShdw blurRad="38100" dist="38100" dir="2700000" algn="tl">
                    <a:srgbClr val="000000">
                      <a:alpha val="43137"/>
                    </a:srgbClr>
                  </a:outerShdw>
                </a:effectLst>
                <a:cs typeface="Arial" charset="0"/>
              </a:rPr>
              <a:t>HARAM </a:t>
            </a:r>
            <a:r>
              <a:rPr lang="en-MY" b="1" dirty="0" smtClean="0">
                <a:solidFill>
                  <a:prstClr val="black"/>
                </a:solidFill>
                <a:effectLst>
                  <a:outerShdw blurRad="38100" dist="38100" dir="2700000" algn="tl">
                    <a:srgbClr val="000000">
                      <a:alpha val="43137"/>
                    </a:srgbClr>
                  </a:outerShdw>
                </a:effectLst>
                <a:cs typeface="Arial" charset="0"/>
              </a:rPr>
              <a:t>SEPERTI </a:t>
            </a:r>
            <a:r>
              <a:rPr lang="en-MY" b="1" dirty="0">
                <a:solidFill>
                  <a:prstClr val="black"/>
                </a:solidFill>
                <a:effectLst>
                  <a:outerShdw blurRad="38100" dist="38100" dir="2700000" algn="tl">
                    <a:srgbClr val="000000">
                      <a:alpha val="43137"/>
                    </a:srgbClr>
                  </a:outerShdw>
                </a:effectLst>
                <a:cs typeface="Arial" charset="0"/>
              </a:rPr>
              <a:t>BANGKAI, </a:t>
            </a:r>
            <a:r>
              <a:rPr lang="en-MY" b="1" dirty="0" smtClean="0">
                <a:solidFill>
                  <a:prstClr val="black"/>
                </a:solidFill>
                <a:effectLst>
                  <a:outerShdw blurRad="38100" dist="38100" dir="2700000" algn="tl">
                    <a:srgbClr val="000000">
                      <a:alpha val="43137"/>
                    </a:srgbClr>
                  </a:outerShdw>
                </a:effectLst>
                <a:cs typeface="Arial" charset="0"/>
              </a:rPr>
              <a:t>KHINZIR</a:t>
            </a:r>
            <a:r>
              <a:rPr lang="en-MY" b="1" dirty="0">
                <a:solidFill>
                  <a:prstClr val="black"/>
                </a:solidFill>
                <a:effectLst>
                  <a:outerShdw blurRad="38100" dist="38100" dir="2700000" algn="tl">
                    <a:srgbClr val="000000">
                      <a:alpha val="43137"/>
                    </a:srgbClr>
                  </a:outerShdw>
                </a:effectLst>
                <a:cs typeface="Arial" charset="0"/>
              </a:rPr>
              <a:t>, ARAK ATAU </a:t>
            </a:r>
            <a:r>
              <a:rPr lang="en-MY" b="1" dirty="0" smtClean="0">
                <a:solidFill>
                  <a:prstClr val="black"/>
                </a:solidFill>
                <a:effectLst>
                  <a:outerShdw blurRad="38100" dist="38100" dir="2700000" algn="tl">
                    <a:srgbClr val="000000">
                      <a:alpha val="43137"/>
                    </a:srgbClr>
                  </a:outerShdw>
                </a:effectLst>
                <a:cs typeface="Arial" charset="0"/>
              </a:rPr>
              <a:t>YANG </a:t>
            </a:r>
            <a:r>
              <a:rPr lang="en-MY" b="1" dirty="0">
                <a:solidFill>
                  <a:prstClr val="black"/>
                </a:solidFill>
                <a:effectLst>
                  <a:outerShdw blurRad="38100" dist="38100" dir="2700000" algn="tl">
                    <a:srgbClr val="000000">
                      <a:alpha val="43137"/>
                    </a:srgbClr>
                  </a:outerShdw>
                </a:effectLst>
                <a:cs typeface="Arial" charset="0"/>
              </a:rPr>
              <a:t>MEMABUKKAN</a:t>
            </a:r>
            <a:r>
              <a:rPr lang="en-MY" b="1" dirty="0" smtClean="0">
                <a:solidFill>
                  <a:prstClr val="black"/>
                </a:solidFill>
                <a:effectLst>
                  <a:outerShdw blurRad="38100" dist="38100" dir="2700000" algn="tl">
                    <a:srgbClr val="000000">
                      <a:alpha val="43137"/>
                    </a:srgbClr>
                  </a:outerShdw>
                </a:effectLst>
                <a:cs typeface="Arial" charset="0"/>
              </a:rPr>
              <a:t>.</a:t>
            </a:r>
          </a:p>
          <a:p>
            <a:pPr algn="just">
              <a:defRPr/>
            </a:pPr>
            <a:r>
              <a:rPr lang="en-MY" b="1" dirty="0" smtClean="0">
                <a:solidFill>
                  <a:prstClr val="black"/>
                </a:solidFill>
                <a:effectLst>
                  <a:outerShdw blurRad="38100" dist="38100" dir="2700000" algn="tl">
                    <a:srgbClr val="000000">
                      <a:alpha val="43137"/>
                    </a:srgbClr>
                  </a:outerShdw>
                </a:effectLst>
                <a:cs typeface="Arial" charset="0"/>
              </a:rPr>
              <a:t>ii. DIPEROLEHI DENGAN </a:t>
            </a:r>
            <a:r>
              <a:rPr lang="en-MY" b="1" dirty="0">
                <a:solidFill>
                  <a:prstClr val="black"/>
                </a:solidFill>
                <a:effectLst>
                  <a:outerShdw blurRad="38100" dist="38100" dir="2700000" algn="tl">
                    <a:srgbClr val="000000">
                      <a:alpha val="43137"/>
                    </a:srgbClr>
                  </a:outerShdw>
                </a:effectLst>
                <a:cs typeface="Arial" charset="0"/>
              </a:rPr>
              <a:t>CARA DAN MELALUI </a:t>
            </a:r>
            <a:r>
              <a:rPr lang="en-MY" b="1" dirty="0" smtClean="0">
                <a:solidFill>
                  <a:prstClr val="black"/>
                </a:solidFill>
                <a:effectLst>
                  <a:outerShdw blurRad="38100" dist="38100" dir="2700000" algn="tl">
                    <a:srgbClr val="000000">
                      <a:alpha val="43137"/>
                    </a:srgbClr>
                  </a:outerShdw>
                </a:effectLst>
                <a:cs typeface="Arial" charset="0"/>
              </a:rPr>
              <a:t>SUMBER YANG </a:t>
            </a:r>
            <a:r>
              <a:rPr lang="en-MY" b="1" dirty="0">
                <a:solidFill>
                  <a:prstClr val="black"/>
                </a:solidFill>
                <a:effectLst>
                  <a:outerShdw blurRad="38100" dist="38100" dir="2700000" algn="tl">
                    <a:srgbClr val="000000">
                      <a:alpha val="43137"/>
                    </a:srgbClr>
                  </a:outerShdw>
                </a:effectLst>
                <a:cs typeface="Arial" charset="0"/>
              </a:rPr>
              <a:t>HARAM</a:t>
            </a:r>
            <a:r>
              <a:rPr lang="en-MY" b="1" dirty="0" smtClean="0">
                <a:solidFill>
                  <a:prstClr val="black"/>
                </a:solidFill>
                <a:effectLst>
                  <a:outerShdw blurRad="38100" dist="38100" dir="2700000" algn="tl">
                    <a:srgbClr val="000000">
                      <a:alpha val="43137"/>
                    </a:srgbClr>
                  </a:outerShdw>
                </a:effectLst>
                <a:cs typeface="Arial" charset="0"/>
              </a:rPr>
              <a:t>.</a:t>
            </a:r>
          </a:p>
          <a:p>
            <a:pPr algn="just">
              <a:defRPr/>
            </a:pPr>
            <a:endParaRPr lang="en-MY" b="1" dirty="0">
              <a:solidFill>
                <a:prstClr val="black"/>
              </a:solidFill>
              <a:effectLst>
                <a:outerShdw blurRad="38100" dist="38100" dir="2700000" algn="tl">
                  <a:srgbClr val="000000">
                    <a:alpha val="43137"/>
                  </a:srgbClr>
                </a:outerShdw>
              </a:effectLst>
              <a:cs typeface="Arial" charset="0"/>
            </a:endParaRPr>
          </a:p>
          <a:p>
            <a:pPr algn="just">
              <a:defRPr/>
            </a:pPr>
            <a:r>
              <a:rPr lang="en-MY" b="1" dirty="0" smtClean="0">
                <a:solidFill>
                  <a:prstClr val="black"/>
                </a:solidFill>
                <a:effectLst>
                  <a:outerShdw blurRad="38100" dist="38100" dir="2700000" algn="tl">
                    <a:srgbClr val="000000">
                      <a:alpha val="43137"/>
                    </a:srgbClr>
                  </a:outerShdw>
                </a:effectLst>
                <a:cs typeface="Arial" charset="0"/>
              </a:rPr>
              <a:t>5.KESAN </a:t>
            </a:r>
            <a:r>
              <a:rPr lang="en-MY" b="1" dirty="0">
                <a:solidFill>
                  <a:prstClr val="black"/>
                </a:solidFill>
                <a:effectLst>
                  <a:outerShdw blurRad="38100" dist="38100" dir="2700000" algn="tl">
                    <a:srgbClr val="000000">
                      <a:alpha val="43137"/>
                    </a:srgbClr>
                  </a:outerShdw>
                </a:effectLst>
                <a:cs typeface="Arial" charset="0"/>
              </a:rPr>
              <a:t>MAKANAN HARAM:  </a:t>
            </a:r>
            <a:endParaRPr lang="en-MY" b="1" dirty="0" smtClean="0">
              <a:solidFill>
                <a:prstClr val="black"/>
              </a:solidFill>
              <a:effectLst>
                <a:outerShdw blurRad="38100" dist="38100" dir="2700000" algn="tl">
                  <a:srgbClr val="000000">
                    <a:alpha val="43137"/>
                  </a:srgbClr>
                </a:outerShdw>
              </a:effectLst>
              <a:cs typeface="Arial" charset="0"/>
            </a:endParaRPr>
          </a:p>
          <a:p>
            <a:pPr algn="just">
              <a:defRPr/>
            </a:pPr>
            <a:r>
              <a:rPr lang="en-MY" b="1" dirty="0" smtClean="0">
                <a:solidFill>
                  <a:prstClr val="black"/>
                </a:solidFill>
                <a:effectLst>
                  <a:outerShdw blurRad="38100" dist="38100" dir="2700000" algn="tl">
                    <a:srgbClr val="000000">
                      <a:alpha val="43137"/>
                    </a:srgbClr>
                  </a:outerShdw>
                </a:effectLst>
                <a:cs typeface="Arial" charset="0"/>
              </a:rPr>
              <a:t>i. TERHALANG KEBERKATAN </a:t>
            </a:r>
            <a:r>
              <a:rPr lang="en-MY" b="1" dirty="0">
                <a:solidFill>
                  <a:prstClr val="black"/>
                </a:solidFill>
                <a:effectLst>
                  <a:outerShdw blurRad="38100" dist="38100" dir="2700000" algn="tl">
                    <a:srgbClr val="000000">
                      <a:alpha val="43137"/>
                    </a:srgbClr>
                  </a:outerShdw>
                </a:effectLst>
                <a:cs typeface="Arial" charset="0"/>
              </a:rPr>
              <a:t>HIDUP</a:t>
            </a:r>
            <a:r>
              <a:rPr lang="en-MY" b="1" dirty="0" smtClean="0">
                <a:solidFill>
                  <a:prstClr val="black"/>
                </a:solidFill>
                <a:effectLst>
                  <a:outerShdw blurRad="38100" dist="38100" dir="2700000" algn="tl">
                    <a:srgbClr val="000000">
                      <a:alpha val="43137"/>
                    </a:srgbClr>
                  </a:outerShdw>
                </a:effectLst>
                <a:cs typeface="Arial" charset="0"/>
              </a:rPr>
              <a:t>.</a:t>
            </a:r>
          </a:p>
          <a:p>
            <a:pPr algn="just">
              <a:defRPr/>
            </a:pPr>
            <a:r>
              <a:rPr lang="en-MY" b="1" dirty="0" smtClean="0">
                <a:solidFill>
                  <a:prstClr val="black"/>
                </a:solidFill>
                <a:effectLst>
                  <a:outerShdw blurRad="38100" dist="38100" dir="2700000" algn="tl">
                    <a:srgbClr val="000000">
                      <a:alpha val="43137"/>
                    </a:srgbClr>
                  </a:outerShdw>
                </a:effectLst>
                <a:cs typeface="Arial" charset="0"/>
              </a:rPr>
              <a:t>ii. DOA </a:t>
            </a:r>
            <a:r>
              <a:rPr lang="en-MY" b="1" dirty="0">
                <a:solidFill>
                  <a:prstClr val="black"/>
                </a:solidFill>
                <a:effectLst>
                  <a:outerShdw blurRad="38100" dist="38100" dir="2700000" algn="tl">
                    <a:srgbClr val="000000">
                      <a:alpha val="43137"/>
                    </a:srgbClr>
                  </a:outerShdw>
                </a:effectLst>
                <a:cs typeface="Arial" charset="0"/>
              </a:rPr>
              <a:t>DITOLAK</a:t>
            </a:r>
            <a:r>
              <a:rPr lang="en-MY" b="1" dirty="0" smtClean="0">
                <a:solidFill>
                  <a:prstClr val="black"/>
                </a:solidFill>
                <a:effectLst>
                  <a:outerShdw blurRad="38100" dist="38100" dir="2700000" algn="tl">
                    <a:srgbClr val="000000">
                      <a:alpha val="43137"/>
                    </a:srgbClr>
                  </a:outerShdw>
                </a:effectLst>
                <a:cs typeface="Arial" charset="0"/>
              </a:rPr>
              <a:t>.</a:t>
            </a:r>
          </a:p>
          <a:p>
            <a:pPr algn="just">
              <a:defRPr/>
            </a:pPr>
            <a:r>
              <a:rPr lang="en-MY" b="1" dirty="0" smtClean="0">
                <a:solidFill>
                  <a:prstClr val="black"/>
                </a:solidFill>
                <a:effectLst>
                  <a:outerShdw blurRad="38100" dist="38100" dir="2700000" algn="tl">
                    <a:srgbClr val="000000">
                      <a:alpha val="43137"/>
                    </a:srgbClr>
                  </a:outerShdw>
                </a:effectLst>
                <a:cs typeface="Arial" charset="0"/>
              </a:rPr>
              <a:t>iii. TUBUH </a:t>
            </a:r>
            <a:r>
              <a:rPr lang="en-MY" b="1" dirty="0">
                <a:solidFill>
                  <a:prstClr val="black"/>
                </a:solidFill>
                <a:effectLst>
                  <a:outerShdw blurRad="38100" dist="38100" dir="2700000" algn="tl">
                    <a:srgbClr val="000000">
                      <a:alpha val="43137"/>
                    </a:srgbClr>
                  </a:outerShdw>
                </a:effectLst>
                <a:cs typeface="Arial" charset="0"/>
              </a:rPr>
              <a:t>DIBAKAR DLM </a:t>
            </a:r>
            <a:r>
              <a:rPr lang="en-MY" b="1" dirty="0" smtClean="0">
                <a:solidFill>
                  <a:prstClr val="black"/>
                </a:solidFill>
                <a:effectLst>
                  <a:outerShdw blurRad="38100" dist="38100" dir="2700000" algn="tl">
                    <a:srgbClr val="000000">
                      <a:alpha val="43137"/>
                    </a:srgbClr>
                  </a:outerShdw>
                </a:effectLst>
                <a:cs typeface="Arial" charset="0"/>
              </a:rPr>
              <a:t>NERAKA.</a:t>
            </a:r>
          </a:p>
          <a:p>
            <a:pPr algn="just">
              <a:defRPr/>
            </a:pPr>
            <a:r>
              <a:rPr lang="en-MY" b="1" dirty="0" smtClean="0">
                <a:solidFill>
                  <a:prstClr val="black"/>
                </a:solidFill>
                <a:effectLst>
                  <a:outerShdw blurRad="38100" dist="38100" dir="2700000" algn="tl">
                    <a:srgbClr val="000000">
                      <a:alpha val="43137"/>
                    </a:srgbClr>
                  </a:outerShdw>
                </a:effectLst>
                <a:cs typeface="Arial" charset="0"/>
              </a:rPr>
              <a:t>iv. HATI </a:t>
            </a:r>
            <a:r>
              <a:rPr lang="en-MY" b="1" dirty="0">
                <a:solidFill>
                  <a:prstClr val="black"/>
                </a:solidFill>
                <a:effectLst>
                  <a:outerShdw blurRad="38100" dist="38100" dir="2700000" algn="tl">
                    <a:srgbClr val="000000">
                      <a:alpha val="43137"/>
                    </a:srgbClr>
                  </a:outerShdw>
                </a:effectLst>
                <a:cs typeface="Arial" charset="0"/>
              </a:rPr>
              <a:t>MENJADI KERAS </a:t>
            </a:r>
            <a:r>
              <a:rPr lang="en-MY" b="1" dirty="0" smtClean="0">
                <a:solidFill>
                  <a:prstClr val="black"/>
                </a:solidFill>
                <a:effectLst>
                  <a:outerShdw blurRad="38100" dist="38100" dir="2700000" algn="tl">
                    <a:srgbClr val="000000">
                      <a:alpha val="43137"/>
                    </a:srgbClr>
                  </a:outerShdw>
                </a:effectLst>
                <a:cs typeface="Arial" charset="0"/>
              </a:rPr>
              <a:t>DAN </a:t>
            </a:r>
            <a:r>
              <a:rPr lang="en-MY" b="1" dirty="0">
                <a:solidFill>
                  <a:prstClr val="black"/>
                </a:solidFill>
                <a:effectLst>
                  <a:outerShdw blurRad="38100" dist="38100" dir="2700000" algn="tl">
                    <a:srgbClr val="000000">
                      <a:alpha val="43137"/>
                    </a:srgbClr>
                  </a:outerShdw>
                </a:effectLst>
                <a:cs typeface="Arial" charset="0"/>
              </a:rPr>
              <a:t>DEGIL.</a:t>
            </a:r>
            <a:endParaRPr lang="en-MY" b="1" dirty="0" smtClean="0">
              <a:solidFill>
                <a:prstClr val="black"/>
              </a:solidFill>
              <a:effectLst>
                <a:outerShdw blurRad="38100" dist="38100" dir="2700000" algn="tl">
                  <a:srgbClr val="000000">
                    <a:alpha val="43137"/>
                  </a:srgbClr>
                </a:outerShdw>
              </a:effectLst>
              <a:cs typeface="Arial" charset="0"/>
            </a:endParaRPr>
          </a:p>
        </p:txBody>
      </p:sp>
    </p:spTree>
    <p:extLst>
      <p:ext uri="{BB962C8B-B14F-4D97-AF65-F5344CB8AC3E}">
        <p14:creationId xmlns:p14="http://schemas.microsoft.com/office/powerpoint/2010/main" val="3667533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1250"/>
            <a:ext cx="9129010" cy="6858000"/>
          </a:xfrm>
          <a:prstGeom prst="rect">
            <a:avLst/>
          </a:prstGeom>
          <a:noFill/>
          <a:ln w="9525">
            <a:noFill/>
            <a:miter lim="800000"/>
            <a:headEnd/>
            <a:tailEnd/>
          </a:ln>
          <a:effectLst/>
        </p:spPr>
      </p:pic>
      <p:sp>
        <p:nvSpPr>
          <p:cNvPr id="3" name="Rectangle 2"/>
          <p:cNvSpPr/>
          <p:nvPr/>
        </p:nvSpPr>
        <p:spPr>
          <a:xfrm>
            <a:off x="714348" y="252230"/>
            <a:ext cx="7500990"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Pesanan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Takwa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715324"/>
            <a:ext cx="9144000" cy="830997"/>
          </a:xfrm>
          <a:prstGeom prst="rect">
            <a:avLst/>
          </a:prstGeom>
          <a:solidFill>
            <a:srgbClr val="990000">
              <a:alpha val="15000"/>
            </a:srgbClr>
          </a:solidFill>
        </p:spPr>
        <p:txBody>
          <a:bodyPr wrap="square">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حَقَّ تُقَاتِهِ، فَقَدْ فَازَ الْمُتَّقُوْنَ.</a:t>
            </a:r>
            <a:endParaRPr lang="ms-MY" sz="4800" b="1" dirty="0">
              <a:ln>
                <a:solidFill>
                  <a:srgbClr val="FFC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281880" y="4073004"/>
            <a:ext cx="8610600" cy="830997"/>
          </a:xfrm>
          <a:prstGeom prst="rect">
            <a:avLst/>
          </a:prstGeom>
          <a:solidFill>
            <a:schemeClr val="bg1"/>
          </a:solidFill>
          <a:ln>
            <a:solidFill>
              <a:schemeClr val="tx1"/>
            </a:solidFill>
          </a:ln>
        </p:spPr>
        <p:style>
          <a:lnRef idx="3">
            <a:schemeClr val="lt1"/>
          </a:lnRef>
          <a:fillRef idx="1">
            <a:schemeClr val="accent5"/>
          </a:fillRef>
          <a:effectRef idx="1">
            <a:schemeClr val="accent5"/>
          </a:effectRef>
          <a:fontRef idx="minor">
            <a:schemeClr val="lt1"/>
          </a:fontRef>
        </p:style>
        <p:txBody>
          <a:bodyPr wrap="square">
            <a:spAutoFit/>
          </a:bodyPr>
          <a:lstStyle/>
          <a:p>
            <a:pPr algn="ctr" fontAlgn="auto">
              <a:spcBef>
                <a:spcPts val="0"/>
              </a:spcBef>
              <a:spcAft>
                <a:spcPts val="0"/>
              </a:spcAft>
              <a:defRPr/>
            </a:pPr>
            <a:r>
              <a:rPr lang="en-US" sz="24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Bertakwalah</a:t>
            </a:r>
            <a:r>
              <a:rPr lang="en-US" sz="24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4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24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maka</a:t>
            </a:r>
            <a:r>
              <a:rPr lang="en-US" sz="24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sesungguhnya</a:t>
            </a:r>
            <a:r>
              <a:rPr lang="en-US" sz="24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telah</a:t>
            </a:r>
            <a:r>
              <a:rPr lang="en-US" sz="24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berjaya</a:t>
            </a:r>
            <a:r>
              <a:rPr lang="en-US" sz="24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orang yang </a:t>
            </a:r>
            <a:r>
              <a:rPr lang="en-US" sz="24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a:t>
            </a:r>
            <a:r>
              <a:rPr lang="en-US" sz="24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endParaRPr lang="en-US" sz="24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40646540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0"/>
            <a:ext cx="9143999" cy="687299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1250"/>
            <a:ext cx="9129010" cy="6858000"/>
          </a:xfrm>
          <a:prstGeom prst="rect">
            <a:avLst/>
          </a:prstGeom>
          <a:noFill/>
          <a:ln w="9525">
            <a:noFill/>
            <a:miter lim="800000"/>
            <a:headEnd/>
            <a:tailEnd/>
          </a:ln>
          <a:effectLst/>
        </p:spPr>
      </p:pic>
      <p:sp>
        <p:nvSpPr>
          <p:cNvPr id="3" name="Rectangle 2"/>
          <p:cNvSpPr/>
          <p:nvPr/>
        </p:nvSpPr>
        <p:spPr>
          <a:xfrm>
            <a:off x="-108520" y="44624"/>
            <a:ext cx="9505056"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Keprihatinan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Manusia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erhadap</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Makan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Minum</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ounded Rectangle 3"/>
          <p:cNvSpPr/>
          <p:nvPr/>
        </p:nvSpPr>
        <p:spPr>
          <a:xfrm>
            <a:off x="844860" y="1697218"/>
            <a:ext cx="4375212" cy="1371742"/>
          </a:xfrm>
          <a:prstGeom prst="roundRect">
            <a:avLst>
              <a:gd name="adj" fmla="val 0"/>
            </a:avLst>
          </a:prstGeom>
          <a:solidFill>
            <a:srgbClr val="00B05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MAKANAN, MINUMAN DAN PAKAIAN ADALAH KEPERLUAN HIDUP</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5" name="Rounded Rectangle 4"/>
          <p:cNvSpPr/>
          <p:nvPr/>
        </p:nvSpPr>
        <p:spPr>
          <a:xfrm>
            <a:off x="5520526" y="1740065"/>
            <a:ext cx="2514600" cy="3057087"/>
          </a:xfrm>
          <a:prstGeom prst="roundRect">
            <a:avLst>
              <a:gd name="adj" fmla="val 0"/>
            </a:avLst>
          </a:prstGeom>
          <a:gradFill flip="none" rotWithShape="1">
            <a:gsLst>
              <a:gs pos="0">
                <a:srgbClr val="FF00FF">
                  <a:shade val="30000"/>
                  <a:satMod val="115000"/>
                </a:srgbClr>
              </a:gs>
              <a:gs pos="50000">
                <a:srgbClr val="FF00FF">
                  <a:shade val="67500"/>
                  <a:satMod val="115000"/>
                </a:srgbClr>
              </a:gs>
              <a:gs pos="100000">
                <a:srgbClr val="FF00FF">
                  <a:shade val="100000"/>
                  <a:satMod val="115000"/>
                </a:srgbClr>
              </a:gs>
            </a:gsLst>
            <a:lin ang="5400000" scaled="1"/>
            <a:tileRect/>
          </a:gra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Pastikan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makan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minum</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yang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diambil</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adalah</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halal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baik</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serta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berkhasiat</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6" name="Cloud Callout 5"/>
          <p:cNvSpPr/>
          <p:nvPr/>
        </p:nvSpPr>
        <p:spPr>
          <a:xfrm>
            <a:off x="1470608" y="4928291"/>
            <a:ext cx="5292005" cy="1237013"/>
          </a:xfrm>
          <a:prstGeom prst="cloudCallout">
            <a:avLst>
              <a:gd name="adj1" fmla="val 27647"/>
              <a:gd name="adj2" fmla="val -91979"/>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s-MY" sz="2600" b="1" i="1" dirty="0" smtClean="0">
                <a:solidFill>
                  <a:srgbClr val="FFFF00"/>
                </a:solidFill>
                <a:effectLst>
                  <a:glow rad="101600">
                    <a:schemeClr val="tx1">
                      <a:alpha val="60000"/>
                    </a:schemeClr>
                  </a:glow>
                  <a:outerShdw blurRad="38100" dist="38100" dir="2700000" algn="tl">
                    <a:srgbClr val="000000">
                      <a:alpha val="43137"/>
                    </a:srgbClr>
                  </a:outerShdw>
                </a:effectLst>
              </a:rPr>
              <a:t>Kecuali dalam keadaan ‘terpaksa’.</a:t>
            </a:r>
            <a:endParaRPr lang="en-MY" sz="2600" b="1" dirty="0">
              <a:solidFill>
                <a:srgbClr val="FFFF00"/>
              </a:solidFill>
              <a:effectLst>
                <a:glow rad="101600">
                  <a:schemeClr val="tx1">
                    <a:alpha val="60000"/>
                  </a:schemeClr>
                </a:glow>
                <a:outerShdw blurRad="38100" dist="38100" dir="2700000" algn="tl">
                  <a:srgbClr val="000000">
                    <a:alpha val="43137"/>
                  </a:srgbClr>
                </a:outerShdw>
              </a:effectLst>
            </a:endParaRPr>
          </a:p>
        </p:txBody>
      </p:sp>
      <p:sp>
        <p:nvSpPr>
          <p:cNvPr id="7" name="Curved Left Arrow 6"/>
          <p:cNvSpPr/>
          <p:nvPr/>
        </p:nvSpPr>
        <p:spPr>
          <a:xfrm rot="19177277" flipH="1">
            <a:off x="4766447" y="2726003"/>
            <a:ext cx="667825" cy="1068167"/>
          </a:xfrm>
          <a:prstGeom prst="curvedLeftArrow">
            <a:avLst/>
          </a:prstGeom>
          <a:solidFill>
            <a:srgbClr val="FF0000"/>
          </a:solidFill>
          <a:ln w="12700">
            <a:solidFill>
              <a:schemeClr val="bg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solidFill>
                <a:schemeClr val="tx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1250"/>
            <a:ext cx="9129010" cy="6858000"/>
          </a:xfrm>
          <a:prstGeom prst="rect">
            <a:avLst/>
          </a:prstGeom>
          <a:noFill/>
          <a:ln w="9525">
            <a:noFill/>
            <a:miter lim="800000"/>
            <a:headEnd/>
            <a:tailEnd/>
          </a:ln>
          <a:effectLst/>
        </p:spPr>
      </p:pic>
      <p:sp>
        <p:nvSpPr>
          <p:cNvPr id="3" name="Rectangle 2"/>
          <p:cNvSpPr/>
          <p:nvPr/>
        </p:nvSpPr>
        <p:spPr>
          <a:xfrm>
            <a:off x="14514" y="17786"/>
            <a:ext cx="8977086" cy="1015663"/>
          </a:xfrm>
          <a:prstGeom prst="rect">
            <a:avLst/>
          </a:prstGeom>
        </p:spPr>
        <p:txBody>
          <a:bodyPr wrap="square">
            <a:spAutoFit/>
          </a:bodyPr>
          <a:lstStyle/>
          <a:p>
            <a:pPr algn="ctr" fontAlgn="auto">
              <a:spcBef>
                <a:spcPts val="0"/>
              </a:spcBef>
              <a:spcAft>
                <a:spcPts val="0"/>
              </a:spcAft>
              <a:defRPr/>
            </a:pPr>
            <a:r>
              <a:rPr lang="en-US" sz="3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Firman</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3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Taala</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Surah Al </a:t>
            </a:r>
            <a:r>
              <a:rPr lang="en-US" sz="3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Baqarah</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Ayat</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 </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168</a:t>
            </a:r>
            <a:endParaRPr lang="en-US" sz="3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0" y="1877090"/>
            <a:ext cx="9144000" cy="1569660"/>
          </a:xfrm>
          <a:prstGeom prst="rect">
            <a:avLst/>
          </a:prstGeom>
          <a:solidFill>
            <a:schemeClr val="bg1">
              <a:lumMod val="65000"/>
              <a:alpha val="66000"/>
            </a:schemeClr>
          </a:solidFill>
        </p:spPr>
        <p:txBody>
          <a:bodyPr wrap="square">
            <a:spAutoFit/>
          </a:bodyPr>
          <a:lstStyle/>
          <a:p>
            <a:pPr algn="ct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يَا أَيُّهَا النَّاسُ كُلُوا مِمَّا فِي الْأَرْضِ حَلَالًا طَيِّبًا وَلَا تَتَّبِعُوا خُطُوَاتِ الشَّيْطَانِ ۚ إِنَّهُ لَكُمْ عَدُوٌّ مُّبِينٌ </a:t>
            </a:r>
            <a:endParaRPr lang="ms-MY"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Rectangle 1"/>
          <p:cNvSpPr>
            <a:spLocks noChangeArrowheads="1"/>
          </p:cNvSpPr>
          <p:nvPr/>
        </p:nvSpPr>
        <p:spPr bwMode="auto">
          <a:xfrm>
            <a:off x="0" y="4590871"/>
            <a:ext cx="9144000" cy="1200329"/>
          </a:xfrm>
          <a:prstGeom prst="rect">
            <a:avLst/>
          </a:prstGeom>
          <a:solidFill>
            <a:schemeClr val="bg1"/>
          </a:solidFill>
          <a:ln>
            <a:solidFill>
              <a:schemeClr val="tx1"/>
            </a:solidFill>
            <a:headEnd/>
            <a:tailEnd/>
          </a:ln>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algn="ctr"/>
            <a:r>
              <a:rPr lang="ms-MY" sz="2400" i="1" dirty="0">
                <a:solidFill>
                  <a:schemeClr val="tx1"/>
                </a:solidFill>
              </a:rPr>
              <a:t>“Wahai sekalian manusia! Makanlah dari apa yang ada dibumi, yang halal lagi baik dan janganlah kamu ikut jejak langkah Syaitan, kerana sesungguhnya Syaitan itu ialah musuh yang terang nyata bagi kamu”.</a:t>
            </a:r>
            <a:endParaRPr lang="en-MY" sz="2400" dirty="0">
              <a:solidFill>
                <a:schemeClr val="tx1"/>
              </a:solidFill>
            </a:endParaRPr>
          </a:p>
        </p:txBody>
      </p:sp>
    </p:spTree>
    <p:extLst>
      <p:ext uri="{BB962C8B-B14F-4D97-AF65-F5344CB8AC3E}">
        <p14:creationId xmlns:p14="http://schemas.microsoft.com/office/powerpoint/2010/main" val="40646540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1250"/>
            <a:ext cx="9129010" cy="6858000"/>
          </a:xfrm>
          <a:prstGeom prst="rect">
            <a:avLst/>
          </a:prstGeom>
          <a:noFill/>
          <a:ln w="9525">
            <a:noFill/>
            <a:miter lim="800000"/>
            <a:headEnd/>
            <a:tailEnd/>
          </a:ln>
          <a:effectLst/>
        </p:spPr>
      </p:pic>
      <p:sp>
        <p:nvSpPr>
          <p:cNvPr id="3" name="Rounded Rectangle 2"/>
          <p:cNvSpPr/>
          <p:nvPr/>
        </p:nvSpPr>
        <p:spPr>
          <a:xfrm>
            <a:off x="5011336" y="1860514"/>
            <a:ext cx="2783987" cy="530790"/>
          </a:xfrm>
          <a:prstGeom prst="roundRect">
            <a:avLst>
              <a:gd name="adj" fmla="val 11364"/>
            </a:avLst>
          </a:prstGeom>
          <a:ln/>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Zat</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Halal</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4" name="Rounded Rectangle 3"/>
          <p:cNvSpPr/>
          <p:nvPr/>
        </p:nvSpPr>
        <p:spPr>
          <a:xfrm>
            <a:off x="5011336" y="2538170"/>
            <a:ext cx="2783987" cy="530790"/>
          </a:xfrm>
          <a:prstGeom prst="roundRect">
            <a:avLst>
              <a:gd name="adj" fmla="val 11364"/>
            </a:avLst>
          </a:prstGeom>
          <a:ln/>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Sumber</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Halal</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5" name="Rounded Rectangle 4"/>
          <p:cNvSpPr/>
          <p:nvPr/>
        </p:nvSpPr>
        <p:spPr>
          <a:xfrm>
            <a:off x="763364" y="2278640"/>
            <a:ext cx="3048000" cy="716730"/>
          </a:xfrm>
          <a:prstGeom prst="roundRect">
            <a:avLst>
              <a:gd name="adj" fmla="val 11364"/>
            </a:avLst>
          </a:prstGeom>
          <a:ln/>
        </p:spPr>
        <p:style>
          <a:lnRef idx="1">
            <a:schemeClr val="accent3"/>
          </a:lnRef>
          <a:fillRef idx="3">
            <a:schemeClr val="accent3"/>
          </a:fillRef>
          <a:effectRef idx="2">
            <a:schemeClr val="accent3"/>
          </a:effectRef>
          <a:fontRef idx="minor">
            <a:schemeClr val="lt1"/>
          </a:fontRef>
        </p:style>
        <p:txBody>
          <a:bodyPr anchor="ctr"/>
          <a:lstStyle/>
          <a:p>
            <a:pPr algn="ctr">
              <a:defRPr/>
            </a:pP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Halal </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6" name="Rounded Rectangle 5"/>
          <p:cNvSpPr/>
          <p:nvPr/>
        </p:nvSpPr>
        <p:spPr>
          <a:xfrm>
            <a:off x="5011335" y="5035813"/>
            <a:ext cx="2783987" cy="841459"/>
          </a:xfrm>
          <a:prstGeom prst="roundRect">
            <a:avLst>
              <a:gd name="adj" fmla="val 11364"/>
            </a:avLst>
          </a:prstGeom>
          <a:ln/>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Sumber</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Haram</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7" name="Rounded Rectangle 6"/>
          <p:cNvSpPr/>
          <p:nvPr/>
        </p:nvSpPr>
        <p:spPr>
          <a:xfrm>
            <a:off x="5043090" y="4289742"/>
            <a:ext cx="2783987" cy="530790"/>
          </a:xfrm>
          <a:prstGeom prst="roundRect">
            <a:avLst>
              <a:gd name="adj" fmla="val 11364"/>
            </a:avLst>
          </a:prstGeom>
          <a:ln/>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Haram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syara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8" name="Flowchart: Connector 7"/>
          <p:cNvSpPr/>
          <p:nvPr/>
        </p:nvSpPr>
        <p:spPr>
          <a:xfrm>
            <a:off x="3680523" y="2538170"/>
            <a:ext cx="328126" cy="265395"/>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cxnSp>
        <p:nvCxnSpPr>
          <p:cNvPr id="9" name="Straight Arrow Connector 8"/>
          <p:cNvCxnSpPr/>
          <p:nvPr/>
        </p:nvCxnSpPr>
        <p:spPr>
          <a:xfrm>
            <a:off x="3809597" y="4289742"/>
            <a:ext cx="1218776" cy="1011467"/>
          </a:xfrm>
          <a:prstGeom prst="straightConnector1">
            <a:avLst/>
          </a:prstGeom>
          <a:ln w="57150">
            <a:solidFill>
              <a:srgbClr val="FFFF00"/>
            </a:solidFill>
            <a:tailEnd type="arrow"/>
          </a:ln>
          <a:effectLst>
            <a:glow rad="63500">
              <a:schemeClr val="bg1">
                <a:alpha val="40000"/>
              </a:schemeClr>
            </a:glow>
            <a:outerShdw blurRad="40000" dist="23000" dir="5400000" rotWithShape="0">
              <a:srgbClr val="000000">
                <a:alpha val="35000"/>
              </a:srgbClr>
            </a:outerShdw>
          </a:effectLst>
        </p:spPr>
        <p:style>
          <a:lnRef idx="3">
            <a:schemeClr val="accent6"/>
          </a:lnRef>
          <a:fillRef idx="0">
            <a:schemeClr val="accent6"/>
          </a:fillRef>
          <a:effectRef idx="2">
            <a:schemeClr val="accent6"/>
          </a:effectRef>
          <a:fontRef idx="minor">
            <a:schemeClr val="tx1"/>
          </a:fontRef>
        </p:style>
      </p:cxnSp>
      <p:cxnSp>
        <p:nvCxnSpPr>
          <p:cNvPr id="10" name="Straight Arrow Connector 9"/>
          <p:cNvCxnSpPr/>
          <p:nvPr/>
        </p:nvCxnSpPr>
        <p:spPr>
          <a:xfrm>
            <a:off x="3809597" y="4289742"/>
            <a:ext cx="1218776" cy="243598"/>
          </a:xfrm>
          <a:prstGeom prst="straightConnector1">
            <a:avLst/>
          </a:prstGeom>
          <a:ln w="57150">
            <a:solidFill>
              <a:srgbClr val="FFFF00"/>
            </a:solidFill>
            <a:tailEnd type="arrow"/>
          </a:ln>
          <a:effectLst>
            <a:glow rad="63500">
              <a:schemeClr val="bg1">
                <a:alpha val="40000"/>
              </a:schemeClr>
            </a:glow>
            <a:outerShdw blurRad="40000" dist="23000" dir="5400000" rotWithShape="0">
              <a:srgbClr val="000000">
                <a:alpha val="35000"/>
              </a:srgbClr>
            </a:outerShdw>
          </a:effectLst>
        </p:spPr>
        <p:style>
          <a:lnRef idx="3">
            <a:schemeClr val="accent6"/>
          </a:lnRef>
          <a:fillRef idx="0">
            <a:schemeClr val="accent6"/>
          </a:fillRef>
          <a:effectRef idx="2">
            <a:schemeClr val="accent6"/>
          </a:effectRef>
          <a:fontRef idx="minor">
            <a:schemeClr val="tx1"/>
          </a:fontRef>
        </p:style>
      </p:cxnSp>
      <p:cxnSp>
        <p:nvCxnSpPr>
          <p:cNvPr id="11" name="Straight Arrow Connector 10"/>
          <p:cNvCxnSpPr>
            <a:endCxn id="4" idx="1"/>
          </p:cNvCxnSpPr>
          <p:nvPr/>
        </p:nvCxnSpPr>
        <p:spPr>
          <a:xfrm>
            <a:off x="3809597" y="2637005"/>
            <a:ext cx="1201739" cy="166560"/>
          </a:xfrm>
          <a:prstGeom prst="straightConnector1">
            <a:avLst/>
          </a:prstGeom>
          <a:ln w="57150">
            <a:solidFill>
              <a:srgbClr val="FFFF00"/>
            </a:solidFill>
            <a:tailEnd type="arrow"/>
          </a:ln>
          <a:effectLst>
            <a:glow rad="63500">
              <a:schemeClr val="bg1">
                <a:alpha val="40000"/>
              </a:schemeClr>
            </a:glow>
            <a:outerShdw blurRad="40000" dist="23000" dir="5400000" rotWithShape="0">
              <a:srgbClr val="000000">
                <a:alpha val="35000"/>
              </a:srgbClr>
            </a:outerShdw>
          </a:effectLst>
        </p:spPr>
        <p:style>
          <a:lnRef idx="3">
            <a:schemeClr val="accent6"/>
          </a:lnRef>
          <a:fillRef idx="0">
            <a:schemeClr val="accent6"/>
          </a:fillRef>
          <a:effectRef idx="2">
            <a:schemeClr val="accent6"/>
          </a:effectRef>
          <a:fontRef idx="minor">
            <a:schemeClr val="tx1"/>
          </a:fontRef>
        </p:style>
      </p:cxnSp>
      <p:cxnSp>
        <p:nvCxnSpPr>
          <p:cNvPr id="12" name="Straight Arrow Connector 11"/>
          <p:cNvCxnSpPr>
            <a:endCxn id="3" idx="1"/>
          </p:cNvCxnSpPr>
          <p:nvPr/>
        </p:nvCxnSpPr>
        <p:spPr>
          <a:xfrm flipV="1">
            <a:off x="3844586" y="2125909"/>
            <a:ext cx="1166750" cy="544958"/>
          </a:xfrm>
          <a:prstGeom prst="straightConnector1">
            <a:avLst/>
          </a:prstGeom>
          <a:ln w="57150">
            <a:solidFill>
              <a:srgbClr val="FFFF00"/>
            </a:solidFill>
            <a:tailEnd type="arrow"/>
          </a:ln>
          <a:effectLst>
            <a:glow rad="63500">
              <a:schemeClr val="bg1">
                <a:alpha val="40000"/>
              </a:schemeClr>
            </a:glow>
            <a:outerShdw blurRad="40000" dist="23000" dir="5400000" rotWithShape="0">
              <a:srgbClr val="000000">
                <a:alpha val="35000"/>
              </a:srgbClr>
            </a:outerShdw>
          </a:effectLst>
        </p:spPr>
        <p:style>
          <a:lnRef idx="3">
            <a:schemeClr val="accent6"/>
          </a:lnRef>
          <a:fillRef idx="0">
            <a:schemeClr val="accent6"/>
          </a:fillRef>
          <a:effectRef idx="2">
            <a:schemeClr val="accent6"/>
          </a:effectRef>
          <a:fontRef idx="minor">
            <a:schemeClr val="tx1"/>
          </a:fontRef>
        </p:style>
      </p:cxnSp>
      <p:sp>
        <p:nvSpPr>
          <p:cNvPr id="13" name="Rounded Rectangle 12"/>
          <p:cNvSpPr/>
          <p:nvPr/>
        </p:nvSpPr>
        <p:spPr>
          <a:xfrm>
            <a:off x="755576" y="4008415"/>
            <a:ext cx="3048000" cy="716730"/>
          </a:xfrm>
          <a:prstGeom prst="roundRect">
            <a:avLst>
              <a:gd name="adj" fmla="val 11364"/>
            </a:avLst>
          </a:prstGeom>
          <a:ln>
            <a:solidFill>
              <a:schemeClr val="tx1"/>
            </a:solidFill>
          </a:ln>
        </p:spPr>
        <p:style>
          <a:lnRef idx="0">
            <a:schemeClr val="accent6"/>
          </a:lnRef>
          <a:fillRef idx="3">
            <a:schemeClr val="accent6"/>
          </a:fillRef>
          <a:effectRef idx="3">
            <a:schemeClr val="accent6"/>
          </a:effectRef>
          <a:fontRef idx="minor">
            <a:schemeClr val="lt1"/>
          </a:fontRef>
        </p:style>
        <p:txBody>
          <a:bodyPr anchor="ctr"/>
          <a:lstStyle/>
          <a:p>
            <a:pPr algn="ctr">
              <a:defRPr/>
            </a:pP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Haram</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14" name="Flowchart: Connector 13"/>
          <p:cNvSpPr/>
          <p:nvPr/>
        </p:nvSpPr>
        <p:spPr>
          <a:xfrm>
            <a:off x="3672735" y="4267945"/>
            <a:ext cx="328126" cy="265395"/>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5" name="Rectangle 14"/>
          <p:cNvSpPr/>
          <p:nvPr/>
        </p:nvSpPr>
        <p:spPr>
          <a:xfrm>
            <a:off x="228600" y="229816"/>
            <a:ext cx="8679107"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Makana</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Haram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Haram</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406465404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TotalTime>
  <Words>1901</Words>
  <Application>Microsoft Office PowerPoint</Application>
  <PresentationFormat>On-screen Show (4:3)</PresentationFormat>
  <Paragraphs>193</Paragraphs>
  <Slides>42</Slides>
  <Notes>0</Notes>
  <HiddenSlides>0</HiddenSlides>
  <MMClips>0</MMClips>
  <ScaleCrop>false</ScaleCrop>
  <HeadingPairs>
    <vt:vector size="4" baseType="variant">
      <vt:variant>
        <vt:lpstr>Theme</vt:lpstr>
      </vt:variant>
      <vt:variant>
        <vt:i4>3</vt:i4>
      </vt:variant>
      <vt:variant>
        <vt:lpstr>Slide Titles</vt:lpstr>
      </vt:variant>
      <vt:variant>
        <vt:i4>42</vt:i4>
      </vt:variant>
    </vt:vector>
  </HeadingPairs>
  <TitlesOfParts>
    <vt:vector size="45" baseType="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AzlinaDaud</dc:creator>
  <cp:lastModifiedBy>USER</cp:lastModifiedBy>
  <cp:revision>8</cp:revision>
  <dcterms:created xsi:type="dcterms:W3CDTF">2018-01-08T07:22:07Z</dcterms:created>
  <dcterms:modified xsi:type="dcterms:W3CDTF">2018-01-11T09:00:52Z</dcterms:modified>
</cp:coreProperties>
</file>